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7" r:id="rId12"/>
    <p:sldId id="276" r:id="rId13"/>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p:scale>
          <a:sx n="125" d="100"/>
          <a:sy n="125" d="100"/>
        </p:scale>
        <p:origin x="2340" y="9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7/7/2026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627665164"/>
              </p:ext>
            </p:extLst>
          </p:nvPr>
        </p:nvGraphicFramePr>
        <p:xfrm>
          <a:off x="298297" y="1672070"/>
          <a:ext cx="5530128" cy="28170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Swimming provision has now been secured with Dover Leisure Centre following the closure of Folkestone Sports Centre. Year 5 and Year 6 pupils will receive swimming lessons to maximise the number of pupils achieving the National Curriculum standard by the end of Key Stage 2.</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The closure of Folkestone Sports Centre meant pupils missed swimming lessons during the previous academic year. This resulted in gaps in learning and delayed progress for some pupils. Catch-up swimming has been planned to address this.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Pupils will receive structured swimming instruction covering front crawl, backstroke and breaststroke, with progress monitored through teacher assessment and swimming provider records.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Interrupted swimming provision reduced opportunities for pupils to develop confidence and competence across all recognised strokes.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Water safety and self-rescue skills are embedded within the swimming programme to improve pupils' confidence and understanding of safe behaviour in water.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Reduced access to swimming limited opportunities for pupils to practise and consolidate essential water safety skills.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640750694"/>
              </p:ext>
            </p:extLst>
          </p:nvPr>
        </p:nvGraphicFramePr>
        <p:xfrm>
          <a:off x="201820" y="569420"/>
          <a:ext cx="5530128" cy="3560056"/>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390136">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a:t>
                      </a:r>
                      <a:r>
                        <a:rPr lang="en-US" sz="700" dirty="0" err="1">
                          <a:effectLst/>
                          <a:latin typeface="Calibri" panose="020F0502020204030204" pitchFamily="34" charset="0"/>
                          <a:cs typeface="Calibri" panose="020F0502020204030204" pitchFamily="34" charset="0"/>
                        </a:rPr>
                        <a:t>prioritising</a:t>
                      </a:r>
                      <a:r>
                        <a:rPr lang="en-US" sz="700" dirty="0">
                          <a:effectLst/>
                          <a:latin typeface="Calibri" panose="020F0502020204030204" pitchFamily="34" charset="0"/>
                          <a:cs typeface="Calibri" panose="020F0502020204030204" pitchFamily="34" charset="0"/>
                        </a:rPr>
                        <a:t>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Specialist PE teachers from The Sports Trust delivered high-quality PE lessons across four year groups while class teachers worked alongside them. This approach increased staff confidence, improved subject knowledge and provided practical ideas for lesson delivery, differentiation and assessment. Teachers reported increased confidence when delivering a wider range of activities and pupils benefited from consistently high-quality teaching.</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Although staff confidence improved, opportunities for structured team teaching alongside specialist coaches were limited due to timetabling and staffing pressures. Increasing joint planning and team teaching opportunities will help embed good practice across the whole staff team.</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A wider range of free after-school clubs was introduced, giving pupils increased opportunities to participate regardless of financial circumstances. The school also became a Parkrun School, encouraging pupils and families to be physically active outside school hours. Participation in physical activity increased for many pupils and opportunities were available across different age groups.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Although more clubs were offered, participation varied considerably between activities, with some clubs not attracting enough pupils to be fully subscribed. Increasing pupil voice will help ensure future clubs reflect children's interests, particularly those of girls and less active pupils.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917488488"/>
              </p:ext>
            </p:extLst>
          </p:nvPr>
        </p:nvGraphicFramePr>
        <p:xfrm>
          <a:off x="304799" y="633397"/>
          <a:ext cx="5530128" cy="409956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PE and school sport continued to have a high profile throughout the year. Sports Day at Three Hills provided an excellent venue that enabled all pupils to participate in a wider range of activities and created a positive experience for families. The Sports Trust coaches further enhanced the profile of PE through curriculum lessons and extracurricular clubs, inspiring pupils to participate and enjoy physical activity.</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There are still opportunities to celebrate sporting achievements more consistently through assemblies, newsletters, social media and the school website, ensuring pupils' successes both inside and outside school are recognised.</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The school successfully increased opportunities for girls' football and ensured dance remained fully inclusive for both boys and girls. A wider range of activities enabled more pupils to participate regardless of ability, helping to improve confidence and enjoyment. Inclusive provision continued to support pupils with SEND through adapted activities where appropriate.</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Although participation opportunities increased, further work is needed to encourage pupils who are less active, particularly some girls and disadvantaged pupils, to attend extracurricular clubs and engage in regular physical activity.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Pupils continued to participate in a range of competitive opportunities where staffing allowed. Sports Day provided all pupils with opportunities to experience friendly competition, teamwork and sportsmanship in a supportive environment.</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Staffing pressures reduced the number of inter-school competitions attended during the year. Increasing staff capacity, developing a competition calendar and making greater use of School Games opportunities will enable more pupils to represent the school during 2025/26.</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728102201"/>
              </p:ext>
            </p:extLst>
          </p:nvPr>
        </p:nvGraphicFramePr>
        <p:xfrm>
          <a:off x="315269" y="2272972"/>
          <a:ext cx="5530128" cy="240556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Swimming lessons have been re-established at Dover Leisure Centre. Year 5 and Year 6 pupils will receive swimming lessons to increase the number of pupils meeting National Curriculum expectations.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Swimming provision was interrupted due to the closure of Folkestone Swimming Centre. Pupils requiring additional support will receive further opportunities to catch up.</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Swimming lessons will focus on developing confidence and technique in front crawl, backstroke and breaststroke through regular assessment.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Some pupils require additional practice to secure efficient stroke technique following missed swimming lessons.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Water safety will remain a priority throughout the swimming programme with all pupils receiving explicit teaching of self-rescue skills.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Some pupils have had limited opportunities to demonstrate self-rescue skills because of the disruption to swimming provision.</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46221"/>
          </a:xfrm>
          <a:prstGeom prst="rect">
            <a:avLst/>
          </a:prstGeom>
          <a:noFill/>
        </p:spPr>
        <p:txBody>
          <a:bodyPr wrap="square" rtlCol="0">
            <a:spAutoFit/>
          </a:bodyPr>
          <a:lstStyle/>
          <a:p>
            <a:r>
              <a:rPr lang="en-GB" sz="1000" dirty="0"/>
              <a:t>Aims for the next academic year (2025/2026)</a:t>
            </a:r>
            <a:endParaRPr lang="en-US" sz="10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875574154"/>
              </p:ext>
            </p:extLst>
          </p:nvPr>
        </p:nvGraphicFramePr>
        <p:xfrm>
          <a:off x="228888" y="630322"/>
          <a:ext cx="5662035" cy="3729703"/>
        </p:xfrm>
        <a:graphic>
          <a:graphicData uri="http://schemas.openxmlformats.org/drawingml/2006/table">
            <a:tbl>
              <a:tblPr firstRow="1" bandRow="1">
                <a:tableStyleId>{5C22544A-7EE6-4342-B048-85BDC9FD1C3A}</a:tableStyleId>
              </a:tblPr>
              <a:tblGrid>
                <a:gridCol w="1456489">
                  <a:extLst>
                    <a:ext uri="{9D8B030D-6E8A-4147-A177-3AD203B41FA5}">
                      <a16:colId xmlns:a16="http://schemas.microsoft.com/office/drawing/2014/main" val="1397519339"/>
                    </a:ext>
                  </a:extLst>
                </a:gridCol>
                <a:gridCol w="1415638">
                  <a:extLst>
                    <a:ext uri="{9D8B030D-6E8A-4147-A177-3AD203B41FA5}">
                      <a16:colId xmlns:a16="http://schemas.microsoft.com/office/drawing/2014/main" val="279180329"/>
                    </a:ext>
                  </a:extLst>
                </a:gridCol>
                <a:gridCol w="1394954">
                  <a:extLst>
                    <a:ext uri="{9D8B030D-6E8A-4147-A177-3AD203B41FA5}">
                      <a16:colId xmlns:a16="http://schemas.microsoft.com/office/drawing/2014/main" val="1419483341"/>
                    </a:ext>
                  </a:extLst>
                </a:gridCol>
                <a:gridCol w="1394954">
                  <a:extLst>
                    <a:ext uri="{9D8B030D-6E8A-4147-A177-3AD203B41FA5}">
                      <a16:colId xmlns:a16="http://schemas.microsoft.com/office/drawing/2014/main" val="1532179531"/>
                    </a:ext>
                  </a:extLst>
                </a:gridCol>
              </a:tblGrid>
              <a:tr h="222141">
                <a:tc>
                  <a:txBody>
                    <a:bodyPr/>
                    <a:lstStyle/>
                    <a:p>
                      <a:pPr algn="ctr"/>
                      <a:r>
                        <a:rPr lang="en-GB" sz="800" b="1" kern="1200" dirty="0">
                          <a:solidFill>
                            <a:sysClr val="windowText" lastClr="000000"/>
                          </a:solidFill>
                          <a:effectLst/>
                          <a:latin typeface="+mn-lt"/>
                          <a:ea typeface="+mn-ea"/>
                          <a:cs typeface="Calibri" panose="020F0502020204030204" pitchFamily="34" charset="0"/>
                        </a:rPr>
                        <a:t>Aim</a:t>
                      </a:r>
                      <a:endParaRPr lang="en-US" sz="800" dirty="0">
                        <a:solidFill>
                          <a:sysClr val="windowText" lastClr="000000"/>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800" b="1" kern="1200" dirty="0">
                          <a:solidFill>
                            <a:sysClr val="windowText" lastClr="000000"/>
                          </a:solidFill>
                          <a:effectLst/>
                          <a:latin typeface="+mn-lt"/>
                          <a:ea typeface="+mn-ea"/>
                          <a:cs typeface="Calibri" panose="020F0502020204030204" pitchFamily="34" charset="0"/>
                        </a:rPr>
                        <a:t>Why?</a:t>
                      </a:r>
                      <a:endParaRPr lang="en-US" sz="800" dirty="0">
                        <a:solidFill>
                          <a:sysClr val="windowText" lastClr="000000"/>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800" dirty="0">
                          <a:solidFill>
                            <a:sysClr val="windowText" lastClr="000000"/>
                          </a:solidFill>
                          <a:effectLst/>
                          <a:latin typeface="+mn-lt"/>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800" dirty="0">
                          <a:solidFill>
                            <a:sysClr val="windowText" lastClr="000000"/>
                          </a:solidFill>
                          <a:effectLst/>
                          <a:latin typeface="+mn-lt"/>
                          <a:cs typeface="Calibri" panose="020F0502020204030204" pitchFamily="34" charset="0"/>
                        </a:rPr>
                        <a:t>Supporting evidence</a:t>
                      </a:r>
                      <a:endParaRPr lang="en-GB" sz="800" dirty="0">
                        <a:solidFill>
                          <a:sysClr val="windowText" lastClr="000000"/>
                        </a:solidFill>
                        <a:effectLst/>
                        <a:latin typeface="+mn-lt"/>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856407">
                <a:tc>
                  <a:txBody>
                    <a:bodyPr/>
                    <a:lstStyle/>
                    <a:p>
                      <a:pPr>
                        <a:lnSpc>
                          <a:spcPct val="124000"/>
                        </a:lnSpc>
                      </a:pPr>
                      <a:r>
                        <a:rPr lang="en-GB" sz="800" dirty="0"/>
                        <a:t>Increase staff confidence, subject knowledge and teaching quality in Physical Education through specialist coaching and professional development.</a:t>
                      </a:r>
                      <a:endParaRPr lang="en-US" sz="8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To ensure all pupils receive consistently high-quality PE lessons that improve progress, enjoyment and physical competence.</a:t>
                      </a:r>
                      <a:endParaRPr lang="en-US" sz="8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Key Indicator 1 – Increasing confidence, knowledge and skills of all staff.</a:t>
                      </a:r>
                      <a:endParaRPr lang="en-US" sz="8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Lesson observations, staff questionnaires, PE participation and pupil voice.</a:t>
                      </a:r>
                      <a:endParaRPr lang="en-US" sz="8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713581">
                <a:tc>
                  <a:txBody>
                    <a:bodyPr/>
                    <a:lstStyle/>
                    <a:p>
                      <a:r>
                        <a:rPr lang="en-GB" sz="800" dirty="0"/>
                        <a:t>Increase participation in physical activity through inclusive clubs, active lunchtimes and targeted opportunities for girls, SEND and disadvantaged pupils.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To improve health, wellbeing, attendance and lifelong participation in physical activity.</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Key Indicator 2 – Increasing engagement in regular physical activity.</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Club registers, attendance, pupil voice, lunchtime observations and participation data.</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538683">
                <a:tc>
                  <a:txBody>
                    <a:bodyPr/>
                    <a:lstStyle/>
                    <a:p>
                      <a:r>
                        <a:rPr lang="en-GB" sz="800" dirty="0"/>
                        <a:t>Raise the profile of PE and school sport across the school community.</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To celebrate achievement, improve motivation and encourage healthy lifestyles.</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b="0" dirty="0"/>
                        <a:t>Key Indicator 3 – Raising the profile of PE and sport.</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Assemblies, newsletters, displays, website, Sports Day and pupil voice.</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538683">
                <a:tc>
                  <a:txBody>
                    <a:bodyPr/>
                    <a:lstStyle/>
                    <a:p>
                      <a:r>
                        <a:rPr lang="en-GB" sz="800" dirty="0"/>
                        <a:t>Broaden the range of sports and physical activities available to all pupils.</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To improve engagement and provide inclusive opportunities for every child.</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b="0" dirty="0"/>
                        <a:t>Key Indicator 4 – Broader experience of a range of sports.</a:t>
                      </a:r>
                    </a:p>
                    <a:p>
                      <a:endParaRPr lang="en-GB" sz="80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Club registers, participation data, SEND monitoring and pupil surveys.</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88830197"/>
                  </a:ext>
                </a:extLst>
              </a:tr>
              <a:tr h="53868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Increase participation in intra-school and inter-school competition.</a:t>
                      </a:r>
                    </a:p>
                    <a:p>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To develop teamwork, resilience, confidence and enjoyment through competition.</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Key Indicator 5 – Increasing participation in competitive sport.</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Competition records, School Games data, registers and celebration assemblies.</a:t>
                      </a:r>
                      <a:endParaRPr lang="en-US" sz="800" b="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021634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645849360"/>
              </p:ext>
            </p:extLst>
          </p:nvPr>
        </p:nvGraphicFramePr>
        <p:xfrm>
          <a:off x="294842" y="694099"/>
          <a:ext cx="5530128" cy="9204960"/>
        </p:xfrm>
        <a:graphic>
          <a:graphicData uri="http://schemas.openxmlformats.org/drawingml/2006/table">
            <a:tbl>
              <a:tblPr firstRow="1" bandRow="1">
                <a:tableStyleId>{5C22544A-7EE6-4342-B048-85BDC9FD1C3A}</a:tableStyleId>
              </a:tblPr>
              <a:tblGrid>
                <a:gridCol w="543358">
                  <a:extLst>
                    <a:ext uri="{9D8B030D-6E8A-4147-A177-3AD203B41FA5}">
                      <a16:colId xmlns:a16="http://schemas.microsoft.com/office/drawing/2014/main" val="1397519339"/>
                    </a:ext>
                  </a:extLst>
                </a:gridCol>
                <a:gridCol w="104394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Plan and monitor</a:t>
                      </a:r>
                      <a:br>
                        <a:rPr lang="en-US" sz="800" b="1" dirty="0">
                          <a:effectLst/>
                          <a:latin typeface="Calibri" panose="020F0502020204030204" pitchFamily="34" charset="0"/>
                          <a:cs typeface="Calibri" panose="020F0502020204030204" pitchFamily="34" charset="0"/>
                        </a:rPr>
                      </a:br>
                      <a:r>
                        <a:rPr lang="en-US" sz="6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Increase participation in physical activity and school sport by providing inclusive opportunities that engage all pupils, with a particular focus on girls, SEND pupils, disadvantaged pupils and those who are less active.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 Continue to provide a wide range of free after-school sports clubs throughout the year.</a:t>
                      </a:r>
                    </a:p>
                    <a:p>
                      <a:r>
                        <a:rPr lang="en-GB" sz="800" dirty="0"/>
                        <a:t>• Work alongside The Sports Trust to deliver high-quality lunchtime and after-school activities.</a:t>
                      </a:r>
                    </a:p>
                    <a:p>
                      <a:r>
                        <a:rPr lang="en-GB" sz="800" dirty="0"/>
                        <a:t>• Continue to develop the school's involvement in Parkrun, encouraging participation from pupils and families.</a:t>
                      </a:r>
                    </a:p>
                    <a:p>
                      <a:r>
                        <a:rPr lang="en-GB" sz="800" dirty="0"/>
                        <a:t>• Use pupil voice questionnaires to identify activities pupils would like to access and adapt the club offer accordingly.</a:t>
                      </a:r>
                    </a:p>
                    <a:p>
                      <a:r>
                        <a:rPr lang="en-GB" sz="800" dirty="0"/>
                        <a:t>• Ensure girls, SEND pupils and disadvantaged pupils are specifically targeted where participation is lower.</a:t>
                      </a:r>
                    </a:p>
                    <a:p>
                      <a:r>
                        <a:rPr lang="en-GB" sz="800" dirty="0"/>
                        <a:t>• Provide appropriate equipment and playground resources to encourage active lunchtimes.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 Increased participation in PE lessons, extracurricular clubs and physical activity across all year groups.</a:t>
                      </a:r>
                    </a:p>
                    <a:p>
                      <a:r>
                        <a:rPr lang="en-GB" sz="800" dirty="0"/>
                        <a:t>• Greater engagement from girls, SEND pupils and disadvantaged pupils.</a:t>
                      </a:r>
                    </a:p>
                    <a:p>
                      <a:r>
                        <a:rPr lang="en-GB" sz="800" dirty="0"/>
                        <a:t>• Improved physical health, wellbeing, confidence and enjoyment of being active.</a:t>
                      </a:r>
                    </a:p>
                    <a:p>
                      <a:r>
                        <a:rPr lang="en-GB" sz="800" dirty="0"/>
                        <a:t>• More pupils participating in Parkrun and other community physical activity opportunities.</a:t>
                      </a:r>
                    </a:p>
                    <a:p>
                      <a:r>
                        <a:rPr lang="en-GB" sz="800" dirty="0"/>
                        <a:t>• Increased levels of daily physical activity across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 Club registers</a:t>
                      </a:r>
                    </a:p>
                    <a:p>
                      <a:r>
                        <a:rPr lang="en-GB" sz="800" dirty="0"/>
                        <a:t>• Out of school participation through pupil voice and parent involvement</a:t>
                      </a:r>
                    </a:p>
                    <a:p>
                      <a:r>
                        <a:rPr lang="en-GB" sz="800" dirty="0"/>
                        <a:t>• Pupil voice surveys</a:t>
                      </a:r>
                    </a:p>
                    <a:p>
                      <a:r>
                        <a:rPr lang="en-GB" sz="800" dirty="0"/>
                        <a:t>• Lunchtime observations</a:t>
                      </a:r>
                    </a:p>
                    <a:p>
                      <a:r>
                        <a:rPr lang="en-GB" sz="800" dirty="0"/>
                        <a:t>• Attendance records</a:t>
                      </a:r>
                    </a:p>
                    <a:p>
                      <a:r>
                        <a:rPr lang="en-GB" sz="800" dirty="0"/>
                        <a:t>• PE assessment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Participation in after-school clubs remained strong throughout the year, with pupils accessing a wider range of sporting opportunities and regular physical activity beyond curriculum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Active lunchtime provision, when space and weather allowed, increased pupil engagement in physical activity, while Parkrun continued to promote healthy lifestyles beyond the school day, though participation was inconsistent, children enjoyed sharing these experiences.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 Pupil voice demonstrated that children enjoyed the range of activities on offer and felt confident taking part. Increased opportunities for inclusive activities encouraged greater participation from groups that had previously been less active.</a:t>
                      </a: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The programme is sustainable where existing partnerships and staffing remain in place. However, uncertainty around future PE and Sport Premium funding means that the full extracurricular offer for 2026/27 cannot yet be confirmed. The school will continue to review provision once funding allocations are announced.</a:t>
                      </a:r>
                    </a:p>
                    <a:p>
                      <a:pPr algn="l">
                        <a:lnSpc>
                          <a:spcPct val="100000"/>
                        </a:lnSpc>
                      </a:pPr>
                      <a:endParaRPr lang="en-GB"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t>PE and sport become a visible and valued part of school life, leading to improved attitudes, engagement, </a:t>
                      </a:r>
                      <a:r>
                        <a:rPr lang="en-US" sz="800" dirty="0" err="1"/>
                        <a:t>behaviour</a:t>
                      </a:r>
                      <a:r>
                        <a:rPr lang="en-US" sz="800" dirty="0"/>
                        <a:t> and wellbeing.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Club attendance registers, participation data, pupil voice surveys, Parkrun records, lunchtime monitoring, PE assessment data and attendance records.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Sports coaching from The Sports Trust - </a:t>
                      </a:r>
                      <a:r>
                        <a:rPr lang="en-GB" sz="800" b="1" dirty="0"/>
                        <a:t>£</a:t>
                      </a:r>
                      <a:r>
                        <a:rPr lang="en-GB" sz="800" b="0" dirty="0"/>
                        <a:t>7000</a:t>
                      </a:r>
                      <a:endParaRPr lang="en-US" sz="600" b="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800" dirty="0">
                          <a:solidFill>
                            <a:schemeClr val="tx1"/>
                          </a:solidFill>
                          <a:latin typeface="Calibri" panose="020F0502020204030204" pitchFamily="34" charset="0"/>
                          <a:cs typeface="Calibri" panose="020F0502020204030204" pitchFamily="34" charset="0"/>
                        </a:rPr>
                        <a:t>After-school club from external providers - </a:t>
                      </a:r>
                      <a:r>
                        <a:rPr lang="en-US" sz="800" b="1" dirty="0">
                          <a:solidFill>
                            <a:schemeClr val="tx1"/>
                          </a:solidFill>
                          <a:latin typeface="Calibri" panose="020F0502020204030204" pitchFamily="34" charset="0"/>
                          <a:cs typeface="Calibri" panose="020F0502020204030204" pitchFamily="34" charset="0"/>
                        </a:rPr>
                        <a:t>£</a:t>
                      </a:r>
                      <a:r>
                        <a:rPr lang="en-US" sz="800" b="0" dirty="0">
                          <a:solidFill>
                            <a:schemeClr val="tx1"/>
                          </a:solidFill>
                          <a:latin typeface="Calibri" panose="020F0502020204030204" pitchFamily="34" charset="0"/>
                          <a:cs typeface="Calibri" panose="020F0502020204030204" pitchFamily="34" charset="0"/>
                        </a:rPr>
                        <a:t>1800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800" dirty="0"/>
                        <a:t>Playground equipment and resources – </a:t>
                      </a:r>
                      <a:r>
                        <a:rPr lang="en-GB" sz="800" b="1" dirty="0"/>
                        <a:t>£</a:t>
                      </a:r>
                      <a:r>
                        <a:rPr lang="en-GB" sz="800" b="0" dirty="0"/>
                        <a:t>1,500</a:t>
                      </a:r>
                      <a:endParaRPr lang="en-US" sz="600" b="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797259996"/>
              </p:ext>
            </p:extLst>
          </p:nvPr>
        </p:nvGraphicFramePr>
        <p:xfrm>
          <a:off x="294842" y="694098"/>
          <a:ext cx="5530128" cy="7741920"/>
        </p:xfrm>
        <a:graphic>
          <a:graphicData uri="http://schemas.openxmlformats.org/drawingml/2006/table">
            <a:tbl>
              <a:tblPr firstRow="1" bandRow="1">
                <a:tableStyleId>{5C22544A-7EE6-4342-B048-85BDC9FD1C3A}</a:tableStyleId>
              </a:tblPr>
              <a:tblGrid>
                <a:gridCol w="556058">
                  <a:extLst>
                    <a:ext uri="{9D8B030D-6E8A-4147-A177-3AD203B41FA5}">
                      <a16:colId xmlns:a16="http://schemas.microsoft.com/office/drawing/2014/main" val="1397519339"/>
                    </a:ext>
                  </a:extLst>
                </a:gridCol>
                <a:gridCol w="1084580">
                  <a:extLst>
                    <a:ext uri="{9D8B030D-6E8A-4147-A177-3AD203B41FA5}">
                      <a16:colId xmlns:a16="http://schemas.microsoft.com/office/drawing/2014/main" val="3874769663"/>
                    </a:ext>
                  </a:extLst>
                </a:gridCol>
                <a:gridCol w="1584960">
                  <a:extLst>
                    <a:ext uri="{9D8B030D-6E8A-4147-A177-3AD203B41FA5}">
                      <a16:colId xmlns:a16="http://schemas.microsoft.com/office/drawing/2014/main" val="279180329"/>
                    </a:ext>
                  </a:extLst>
                </a:gridCol>
                <a:gridCol w="1424940">
                  <a:extLst>
                    <a:ext uri="{9D8B030D-6E8A-4147-A177-3AD203B41FA5}">
                      <a16:colId xmlns:a16="http://schemas.microsoft.com/office/drawing/2014/main" val="1419483341"/>
                    </a:ext>
                  </a:extLst>
                </a:gridCol>
                <a:gridCol w="87959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Plan and monitor</a:t>
                      </a:r>
                      <a:br>
                        <a:rPr lang="en-US" sz="800" b="1" dirty="0">
                          <a:effectLst/>
                          <a:latin typeface="Calibri" panose="020F0502020204030204" pitchFamily="34" charset="0"/>
                          <a:cs typeface="Calibri" panose="020F0502020204030204" pitchFamily="34" charset="0"/>
                        </a:rPr>
                      </a:br>
                      <a:r>
                        <a:rPr lang="en-US" sz="600" b="1" dirty="0">
                          <a:effectLst/>
                          <a:latin typeface="Calibri" panose="020F0502020204030204" pitchFamily="34" charset="0"/>
                          <a:cs typeface="Calibri" panose="020F0502020204030204" pitchFamily="34" charset="0"/>
                        </a:rPr>
                        <a:t>(Complete now and monitor)</a:t>
                      </a: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t>Broaden the range of sports and activities available to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 Continue to work with The Sports Trust to deliver high-quality PE lessons and introduce a wider range of sports and physical activities.</a:t>
                      </a:r>
                    </a:p>
                    <a:p>
                      <a:r>
                        <a:rPr lang="en-GB" sz="800" dirty="0"/>
                        <a:t>• Continue to provide opportunities to ensure equal access and encouraging greater participation in team sports.</a:t>
                      </a:r>
                    </a:p>
                    <a:p>
                      <a:r>
                        <a:rPr lang="en-GB" sz="800" dirty="0"/>
                        <a:t>• Offer a varied programme of free after-school clubs based on pupil interests, including traditional and alternative sports.</a:t>
                      </a:r>
                    </a:p>
                    <a:p>
                      <a:r>
                        <a:rPr lang="en-GB" sz="800" dirty="0"/>
                        <a:t>• Use pupil voice to identify activities pupils would like to participate in and adapt provision throughout the year.</a:t>
                      </a:r>
                    </a:p>
                    <a:p>
                      <a:r>
                        <a:rPr lang="en-GB" sz="800" dirty="0"/>
                        <a:t>• Ensure activities are fully inclusive and adapted where necessary to meet the needs of SEND pupils.</a:t>
                      </a:r>
                    </a:p>
                    <a:p>
                      <a:r>
                        <a:rPr lang="en-GB" sz="800" dirty="0"/>
                        <a:t>• Continue to provide opportunities for boys and girls to participate equally in dance, athletics, invasion games and other sporting activities.</a:t>
                      </a:r>
                    </a:p>
                    <a:p>
                      <a:r>
                        <a:rPr lang="en-GB" sz="800" dirty="0"/>
                        <a:t>• Purchase additional equipment where required to support the introduction of new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 Increased participation in extracurricular clubs and sporting activities across all year groups.</a:t>
                      </a:r>
                    </a:p>
                    <a:p>
                      <a:r>
                        <a:rPr lang="en-GB" sz="800" dirty="0"/>
                        <a:t>• Greater engagement from pupils who have previously been less active.</a:t>
                      </a:r>
                    </a:p>
                    <a:p>
                      <a:r>
                        <a:rPr lang="en-GB" sz="800" dirty="0"/>
                        <a:t>• Improved confidence, enjoyment and willingness to try new sports.</a:t>
                      </a:r>
                    </a:p>
                    <a:p>
                      <a:r>
                        <a:rPr lang="en-GB" sz="800" dirty="0"/>
                        <a:t>• Increased participation from SEND and disadvantaged pupils through inclusive provision.</a:t>
                      </a:r>
                    </a:p>
                    <a:p>
                      <a:r>
                        <a:rPr lang="en-GB" sz="800" dirty="0"/>
                        <a:t>• Pupils developing new physical skills and a positive attitude towards lifelong participation in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 Club registers</a:t>
                      </a:r>
                    </a:p>
                    <a:p>
                      <a:r>
                        <a:rPr lang="en-GB" sz="800" dirty="0"/>
                        <a:t>• Pupil voice </a:t>
                      </a:r>
                    </a:p>
                    <a:p>
                      <a:r>
                        <a:rPr lang="en-GB" sz="800" dirty="0"/>
                        <a:t>• lesson observations with a focus on participation</a:t>
                      </a:r>
                    </a:p>
                    <a:p>
                      <a:r>
                        <a:rPr lang="en-GB" sz="800" dirty="0"/>
                        <a:t>• PE assessment data</a:t>
                      </a:r>
                    </a:p>
                    <a:p>
                      <a:r>
                        <a:rPr lang="en-GB" sz="800" dirty="0"/>
                        <a:t>• Photographs of activities</a:t>
                      </a:r>
                    </a:p>
                    <a:p>
                      <a:r>
                        <a:rPr lang="en-GB" sz="800" dirty="0"/>
                        <a:t>• Displays, newsletters and website updates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A broader range of sporting opportunities resulted in increased participation across the school, with more pupils accessing extracurricular activities and trying new sports. Equal opportunities in dance and other activities encouraged greater participation from both boys and girls. Pupils demonstrated increased confidence, enthusiasm and enjoyment, while SEND pupils benefited from inclusive activities adapted to meet their individual needs.</a:t>
                      </a:r>
                      <a:endParaRPr lang="en-US" sz="8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Yes. The wider programme of activities has become embedded within the school's PE and extracurricular offer. Strong partnerships with The Sports Trust and ongoing pupil voice will continue to shape future provision. Equipment purchased through the PE and Sport Premium will continue to support the delivery of a broad and varied curriculum in future years.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Future extracurricular provision will depend on confirmed PE and Sport Premium funding for 2026/27. However, inclusive opportunities within the PE curriculum will continue regardless of funding levels.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Club attendance registers, participation data, pupil voice surveys, SEND monitoring, photographs, PE assessment data and curriculum planning.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t>Sports coaching from The Sports Trust - </a:t>
                      </a:r>
                      <a:r>
                        <a:rPr lang="en-GB" sz="700" b="1" dirty="0"/>
                        <a:t>£</a:t>
                      </a:r>
                      <a:r>
                        <a:rPr lang="en-GB" sz="700" b="0" dirty="0"/>
                        <a:t>7000</a:t>
                      </a:r>
                      <a:endParaRPr lang="en-US" sz="500" b="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700" dirty="0">
                          <a:solidFill>
                            <a:schemeClr val="tx1"/>
                          </a:solidFill>
                          <a:latin typeface="Calibri" panose="020F0502020204030204" pitchFamily="34" charset="0"/>
                          <a:cs typeface="Calibri" panose="020F0502020204030204" pitchFamily="34" charset="0"/>
                        </a:rPr>
                        <a:t>After-school club from external providers - </a:t>
                      </a:r>
                      <a:r>
                        <a:rPr lang="en-US" sz="700" b="1" dirty="0">
                          <a:solidFill>
                            <a:schemeClr val="tx1"/>
                          </a:solidFill>
                          <a:latin typeface="Calibri" panose="020F0502020204030204" pitchFamily="34" charset="0"/>
                          <a:cs typeface="Calibri" panose="020F0502020204030204" pitchFamily="34" charset="0"/>
                        </a:rPr>
                        <a:t>£</a:t>
                      </a:r>
                      <a:r>
                        <a:rPr lang="en-US" sz="700" b="0" dirty="0">
                          <a:solidFill>
                            <a:schemeClr val="tx1"/>
                          </a:solidFill>
                          <a:latin typeface="Calibri" panose="020F0502020204030204" pitchFamily="34" charset="0"/>
                          <a:cs typeface="Calibri" panose="020F0502020204030204" pitchFamily="34" charset="0"/>
                        </a:rPr>
                        <a:t>1800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3882985120"/>
              </p:ext>
            </p:extLst>
          </p:nvPr>
        </p:nvGraphicFramePr>
        <p:xfrm>
          <a:off x="294842" y="694098"/>
          <a:ext cx="5530128" cy="70104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Raise the profile of PE, physical activity and school sport across the school by celebrating participation and achievement, promoting healthy lifestyles and ensuring all pupils recognise the value of being physically active.</a:t>
                      </a:r>
                      <a:endParaRPr lang="en-US" sz="8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 Celebrate sporting achievements, participation and personal success regularly through whole-school assemblies.</a:t>
                      </a:r>
                    </a:p>
                    <a:p>
                      <a:r>
                        <a:rPr lang="en-GB" sz="800" dirty="0"/>
                        <a:t>• Share sporting events, competitions and achievements through newsletters, the school website and social media where appropriate.</a:t>
                      </a:r>
                    </a:p>
                    <a:p>
                      <a:r>
                        <a:rPr lang="en-GB" sz="800" dirty="0"/>
                        <a:t>• Continue to hold Sports Day at Three Hills to provide an inclusive and memorable experience for all pupils and families.</a:t>
                      </a:r>
                    </a:p>
                    <a:p>
                      <a:r>
                        <a:rPr lang="en-GB" sz="800" dirty="0"/>
                        <a:t>• Work with The Sports Trust to provide engaging curriculum lessons, festivals and extracurricular opportunities.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 PE and school sport recognised as an important part of school life.</a:t>
                      </a:r>
                    </a:p>
                    <a:p>
                      <a:r>
                        <a:rPr lang="en-GB" sz="800" dirty="0"/>
                        <a:t>• Increased motivation and enthusiasm for physical activity across all year groups.</a:t>
                      </a:r>
                    </a:p>
                    <a:p>
                      <a:r>
                        <a:rPr lang="en-GB" sz="800" dirty="0"/>
                        <a:t>• More pupils participating in clubs, competitions and physical activity.</a:t>
                      </a:r>
                    </a:p>
                    <a:p>
                      <a:r>
                        <a:rPr lang="en-GB" sz="800" dirty="0"/>
                        <a:t>• Improved confidence, teamwork and school pride through celebrating achievement.</a:t>
                      </a:r>
                    </a:p>
                    <a:p>
                      <a:r>
                        <a:rPr lang="en-GB" sz="800" dirty="0"/>
                        <a:t>• Greater awareness of healthy lifestyles and the benefits of regular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 Newsletters</a:t>
                      </a:r>
                    </a:p>
                    <a:p>
                      <a:r>
                        <a:rPr lang="en-GB" sz="800" dirty="0"/>
                        <a:t>• School website and social media posts</a:t>
                      </a:r>
                    </a:p>
                    <a:p>
                      <a:r>
                        <a:rPr lang="en-GB" sz="800" dirty="0"/>
                        <a:t>• Sports Day records</a:t>
                      </a:r>
                    </a:p>
                    <a:p>
                      <a:r>
                        <a:rPr lang="en-GB" sz="800" dirty="0"/>
                        <a:t>• Pupil voice surveys</a:t>
                      </a:r>
                    </a:p>
                    <a:p>
                      <a:r>
                        <a:rPr lang="en-GB" sz="800" dirty="0"/>
                        <a:t>• Photographs and displays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 Merits achieved for sporting success</a:t>
                      </a:r>
                    </a:p>
                    <a:p>
                      <a:endParaRPr lang="en-GB" sz="800" dirty="0"/>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PE and school sport became increasingly visible across the school through regular celebration of achievements, competitions and participation. Pupils were proud to share their sporting successes during assemblies and through school displays and newsletters. Sports Day at Three Hills continued to be a highlight of the school year, encouraging participation, teamwork and enjoyment for all pupils. Increased recognition of sporting achievement helped motivate more children to take part in clubs, competitions and wider physical activities.</a:t>
                      </a: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Yes. Celebrating PE and sport is now embedded within assemblies, newsletters, website updates and annual sporting events. Established partnerships with The Sports Trust and the continued use of pupil leadership opportunities will ensure PE maintains a high profile across the school in future years.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Newsletters, website updates, Sports Day observations, pupil voice, participation data, competition records.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GB" sz="800" b="0" dirty="0"/>
                        <a:t>Sports Day venue and resources – £1,800</a:t>
                      </a:r>
                    </a:p>
                    <a:p>
                      <a:pPr algn="l">
                        <a:lnSpc>
                          <a:spcPct val="100000"/>
                        </a:lnSpc>
                      </a:pPr>
                      <a:br>
                        <a:rPr lang="en-GB" sz="800" b="0" dirty="0"/>
                      </a:br>
                      <a:r>
                        <a:rPr lang="en-GB" sz="800" b="0" dirty="0"/>
                        <a:t>Celebration materials, awards and displays – £50</a:t>
                      </a:r>
                    </a:p>
                    <a:p>
                      <a:pPr algn="l">
                        <a:lnSpc>
                          <a:spcPct val="100000"/>
                        </a:lnSpc>
                      </a:pPr>
                      <a:br>
                        <a:rPr lang="en-GB" sz="800" b="0" dirty="0"/>
                      </a:br>
                      <a:r>
                        <a:rPr lang="en-GB" sz="800" b="0" dirty="0"/>
                        <a:t>Sports Trust enrichment activities through competitions – £100</a:t>
                      </a:r>
                      <a:endParaRPr lang="en-US" sz="600" b="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203</TotalTime>
  <Words>4086</Words>
  <Application>Microsoft Office PowerPoint</Application>
  <PresentationFormat>Custom</PresentationFormat>
  <Paragraphs>342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PARTRIDGED</cp:lastModifiedBy>
  <cp:revision>24</cp:revision>
  <dcterms:created xsi:type="dcterms:W3CDTF">2025-10-08T18:09:30Z</dcterms:created>
  <dcterms:modified xsi:type="dcterms:W3CDTF">2026-07-07T08:22:28Z</dcterms:modified>
</cp:coreProperties>
</file>