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5"/>
  </p:notesMasterIdLst>
  <p:handoutMasterIdLst>
    <p:handoutMasterId r:id="rId16"/>
  </p:handoutMasterIdLst>
  <p:sldIdLst>
    <p:sldId id="256" r:id="rId2"/>
    <p:sldId id="274" r:id="rId3"/>
    <p:sldId id="258" r:id="rId4"/>
    <p:sldId id="269" r:id="rId5"/>
    <p:sldId id="276" r:id="rId6"/>
    <p:sldId id="283" r:id="rId7"/>
    <p:sldId id="284" r:id="rId8"/>
    <p:sldId id="275" r:id="rId9"/>
    <p:sldId id="285" r:id="rId10"/>
    <p:sldId id="286" r:id="rId11"/>
    <p:sldId id="287" r:id="rId12"/>
    <p:sldId id="288" r:id="rId13"/>
    <p:sldId id="262" r:id="rId1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4" autoAdjust="0"/>
  </p:normalViewPr>
  <p:slideViewPr>
    <p:cSldViewPr>
      <p:cViewPr varScale="1">
        <p:scale>
          <a:sx n="63" d="100"/>
          <a:sy n="63" d="100"/>
        </p:scale>
        <p:origin x="954" y="72"/>
      </p:cViewPr>
      <p:guideLst>
        <p:guide orient="horz" pos="2160"/>
        <p:guide pos="2880"/>
      </p:guideLst>
    </p:cSldViewPr>
  </p:slideViewPr>
  <p:outlineViewPr>
    <p:cViewPr>
      <p:scale>
        <a:sx n="33" d="100"/>
        <a:sy n="33" d="100"/>
      </p:scale>
      <p:origin x="0" y="382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EA1F3C3D-DD8F-4916-9E58-62A25792BBFA}" type="datetimeFigureOut">
              <a:rPr lang="en-US" smtClean="0"/>
              <a:pPr/>
              <a:t>5/21/2020</a:t>
            </a:fld>
            <a:endParaRPr lang="en-GB"/>
          </a:p>
        </p:txBody>
      </p:sp>
      <p:sp>
        <p:nvSpPr>
          <p:cNvPr id="4" name="Footer Placeholder 3"/>
          <p:cNvSpPr>
            <a:spLocks noGrp="1"/>
          </p:cNvSpPr>
          <p:nvPr>
            <p:ph type="ftr" sz="quarter" idx="2"/>
          </p:nvPr>
        </p:nvSpPr>
        <p:spPr>
          <a:xfrm>
            <a:off x="0"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4"/>
            <a:ext cx="2945659" cy="496332"/>
          </a:xfrm>
          <a:prstGeom prst="rect">
            <a:avLst/>
          </a:prstGeom>
        </p:spPr>
        <p:txBody>
          <a:bodyPr vert="horz" lIns="91440" tIns="45720" rIns="91440" bIns="45720" rtlCol="0" anchor="b"/>
          <a:lstStyle>
            <a:lvl1pPr algn="r">
              <a:defRPr sz="1200"/>
            </a:lvl1pPr>
          </a:lstStyle>
          <a:p>
            <a:fld id="{3C1EFA2C-1F5E-4EE4-BC32-C1F51084B5CD}" type="slidenum">
              <a:rPr lang="en-GB" smtClean="0"/>
              <a:pPr/>
              <a:t>‹#›</a:t>
            </a:fld>
            <a:endParaRPr lang="en-GB"/>
          </a:p>
        </p:txBody>
      </p:sp>
    </p:spTree>
    <p:extLst>
      <p:ext uri="{BB962C8B-B14F-4D97-AF65-F5344CB8AC3E}">
        <p14:creationId xmlns:p14="http://schemas.microsoft.com/office/powerpoint/2010/main" val="2549933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E5FD7EDA-5FD9-43D7-A8E6-D97713955195}" type="datetimeFigureOut">
              <a:rPr lang="en-US" smtClean="0"/>
              <a:pPr/>
              <a:t>5/21/2020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5A8405B1-137D-4EE2-A20B-F0C5B2CFF4D4}" type="slidenum">
              <a:rPr lang="en-GB" smtClean="0"/>
              <a:pPr/>
              <a:t>‹#›</a:t>
            </a:fld>
            <a:endParaRPr lang="en-GB"/>
          </a:p>
        </p:txBody>
      </p:sp>
    </p:spTree>
    <p:extLst>
      <p:ext uri="{BB962C8B-B14F-4D97-AF65-F5344CB8AC3E}">
        <p14:creationId xmlns:p14="http://schemas.microsoft.com/office/powerpoint/2010/main" val="2917984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8405B1-137D-4EE2-A20B-F0C5B2CFF4D4}" type="slidenum">
              <a:rPr lang="en-GB" smtClean="0"/>
              <a:pPr/>
              <a:t>2</a:t>
            </a:fld>
            <a:endParaRPr lang="en-GB"/>
          </a:p>
        </p:txBody>
      </p:sp>
    </p:spTree>
    <p:extLst>
      <p:ext uri="{BB962C8B-B14F-4D97-AF65-F5344CB8AC3E}">
        <p14:creationId xmlns:p14="http://schemas.microsoft.com/office/powerpoint/2010/main" val="3642488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Write their ideas on a Flip Chart</a:t>
            </a:r>
            <a:endParaRPr lang="en-GB" dirty="0"/>
          </a:p>
        </p:txBody>
      </p:sp>
      <p:sp>
        <p:nvSpPr>
          <p:cNvPr id="4" name="Slide Number Placeholder 3"/>
          <p:cNvSpPr>
            <a:spLocks noGrp="1"/>
          </p:cNvSpPr>
          <p:nvPr>
            <p:ph type="sldNum" sz="quarter" idx="10"/>
          </p:nvPr>
        </p:nvSpPr>
        <p:spPr/>
        <p:txBody>
          <a:bodyPr/>
          <a:lstStyle/>
          <a:p>
            <a:fld id="{5A8405B1-137D-4EE2-A20B-F0C5B2CFF4D4}" type="slidenum">
              <a:rPr lang="en-GB" smtClean="0"/>
              <a:pPr/>
              <a:t>6</a:t>
            </a:fld>
            <a:endParaRPr lang="en-GB"/>
          </a:p>
        </p:txBody>
      </p:sp>
    </p:spTree>
    <p:extLst>
      <p:ext uri="{BB962C8B-B14F-4D97-AF65-F5344CB8AC3E}">
        <p14:creationId xmlns:p14="http://schemas.microsoft.com/office/powerpoint/2010/main" val="2973570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A8405B1-137D-4EE2-A20B-F0C5B2CFF4D4}" type="slidenum">
              <a:rPr lang="en-GB" smtClean="0"/>
              <a:pPr/>
              <a:t>13</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70F8C06-C747-4273-94C7-F6EABD5C01C1}" type="datetimeFigureOut">
              <a:rPr lang="en-US" smtClean="0"/>
              <a:pPr/>
              <a:t>5/21/2020</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D933AB-58B2-4DFD-9EE9-CD0C1EAAC638}" type="slidenum">
              <a:rPr lang="en-GB" smtClean="0"/>
              <a:pPr/>
              <a:t>‹#›</a:t>
            </a:fld>
            <a:endParaRPr lang="en-GB"/>
          </a:p>
        </p:txBody>
      </p:sp>
    </p:spTree>
  </p:cSld>
  <p:clrMapOvr>
    <a:masterClrMapping/>
  </p:clrMapOvr>
  <p:transition>
    <p:dissolve/>
    <p:sndAc>
      <p:stSnd>
        <p:snd r:embed="rId1" name="breez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70F8C06-C747-4273-94C7-F6EABD5C01C1}" type="datetimeFigureOut">
              <a:rPr lang="en-US" smtClean="0"/>
              <a:pPr/>
              <a:t>5/21/2020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D933AB-58B2-4DFD-9EE9-CD0C1EAAC638}" type="slidenum">
              <a:rPr lang="en-GB" smtClean="0"/>
              <a:pPr/>
              <a:t>‹#›</a:t>
            </a:fld>
            <a:endParaRPr lang="en-GB"/>
          </a:p>
        </p:txBody>
      </p:sp>
    </p:spTree>
  </p:cSld>
  <p:clrMapOvr>
    <a:masterClrMapping/>
  </p:clrMapOvr>
  <p:transition>
    <p:dissolve/>
    <p:sndAc>
      <p:stSnd>
        <p:snd r:embed="rId1"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70F8C06-C747-4273-94C7-F6EABD5C01C1}" type="datetimeFigureOut">
              <a:rPr lang="en-US" smtClean="0"/>
              <a:pPr/>
              <a:t>5/21/2020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D933AB-58B2-4DFD-9EE9-CD0C1EAAC638}" type="slidenum">
              <a:rPr lang="en-GB" smtClean="0"/>
              <a:pPr/>
              <a:t>‹#›</a:t>
            </a:fld>
            <a:endParaRPr lang="en-GB"/>
          </a:p>
        </p:txBody>
      </p:sp>
    </p:spTree>
  </p:cSld>
  <p:clrMapOvr>
    <a:masterClrMapping/>
  </p:clrMapOvr>
  <p:transition>
    <p:dissolve/>
    <p:sndAc>
      <p:stSnd>
        <p:snd r:embed="rId1" name="breez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70F8C06-C747-4273-94C7-F6EABD5C01C1}" type="datetimeFigureOut">
              <a:rPr lang="en-US" smtClean="0"/>
              <a:pPr/>
              <a:t>5/21/2020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D933AB-58B2-4DFD-9EE9-CD0C1EAAC638}" type="slidenum">
              <a:rPr lang="en-GB" smtClean="0"/>
              <a:pPr/>
              <a:t>‹#›</a:t>
            </a:fld>
            <a:endParaRPr lang="en-GB"/>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transition>
    <p:dissolve/>
    <p:sndAc>
      <p:stSnd>
        <p:snd r:embed="rId1" name="breez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70F8C06-C747-4273-94C7-F6EABD5C01C1}" type="datetimeFigureOut">
              <a:rPr lang="en-US" smtClean="0"/>
              <a:pPr/>
              <a:t>5/21/2020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D933AB-58B2-4DFD-9EE9-CD0C1EAAC638}" type="slidenum">
              <a:rPr lang="en-GB" smtClean="0"/>
              <a:pPr/>
              <a:t>‹#›</a:t>
            </a:fld>
            <a:endParaRPr lang="en-GB"/>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dissolve/>
    <p:sndAc>
      <p:stSnd>
        <p:snd r:embed="rId1" name="breeze.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70F8C06-C747-4273-94C7-F6EABD5C01C1}" type="datetimeFigureOut">
              <a:rPr lang="en-US" smtClean="0"/>
              <a:pPr/>
              <a:t>5/21/2020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D933AB-58B2-4DFD-9EE9-CD0C1EAAC638}" type="slidenum">
              <a:rPr lang="en-GB" smtClean="0"/>
              <a:pPr/>
              <a:t>‹#›</a:t>
            </a:fld>
            <a:endParaRPr lang="en-GB"/>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dissolve/>
    <p:sndAc>
      <p:stSnd>
        <p:snd r:embed="rId1" name="breeze.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70F8C06-C747-4273-94C7-F6EABD5C01C1}" type="datetimeFigureOut">
              <a:rPr lang="en-US" smtClean="0"/>
              <a:pPr/>
              <a:t>5/21/2020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D933AB-58B2-4DFD-9EE9-CD0C1EAAC638}"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transition>
    <p:dissolve/>
    <p:sndAc>
      <p:stSnd>
        <p:snd r:embed="rId1" name="breez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70F8C06-C747-4273-94C7-F6EABD5C01C1}" type="datetimeFigureOut">
              <a:rPr lang="en-US" smtClean="0"/>
              <a:pPr/>
              <a:t>5/21/2020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D933AB-58B2-4DFD-9EE9-CD0C1EAAC638}" type="slidenum">
              <a:rPr lang="en-GB" smtClean="0"/>
              <a:pPr/>
              <a:t>‹#›</a:t>
            </a:fld>
            <a:endParaRPr lang="en-GB"/>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dissolve/>
    <p:sndAc>
      <p:stSnd>
        <p:snd r:embed="rId1" name="breez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0F8C06-C747-4273-94C7-F6EABD5C01C1}" type="datetimeFigureOut">
              <a:rPr lang="en-US" smtClean="0"/>
              <a:pPr/>
              <a:t>5/21/2020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D933AB-58B2-4DFD-9EE9-CD0C1EAAC638}" type="slidenum">
              <a:rPr lang="en-GB" smtClean="0"/>
              <a:pPr/>
              <a:t>‹#›</a:t>
            </a:fld>
            <a:endParaRPr lang="en-GB"/>
          </a:p>
        </p:txBody>
      </p:sp>
    </p:spTree>
  </p:cSld>
  <p:clrMapOvr>
    <a:masterClrMapping/>
  </p:clrMapOvr>
  <p:transition>
    <p:dissolve/>
    <p:sndAc>
      <p:stSnd>
        <p:snd r:embed="rId1" name="breez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B70F8C06-C747-4273-94C7-F6EABD5C01C1}" type="datetimeFigureOut">
              <a:rPr lang="en-US" smtClean="0"/>
              <a:pPr/>
              <a:t>5/21/2020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D933AB-58B2-4DFD-9EE9-CD0C1EAAC638}"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transition>
    <p:dissolve/>
    <p:sndAc>
      <p:stSnd>
        <p:snd r:embed="rId1"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70F8C06-C747-4273-94C7-F6EABD5C01C1}" type="datetimeFigureOut">
              <a:rPr lang="en-US" smtClean="0"/>
              <a:pPr/>
              <a:t>5/21/2020</a:t>
            </a:fld>
            <a:endParaRPr lang="en-GB"/>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D933AB-58B2-4DFD-9EE9-CD0C1EAAC638}" type="slidenum">
              <a:rPr lang="en-GB" smtClean="0"/>
              <a:pPr/>
              <a:t>‹#›</a:t>
            </a:fld>
            <a:endParaRPr lang="en-GB"/>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dissolve/>
    <p:sndAc>
      <p:stSnd>
        <p:snd r:embed="rId1" name="breez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70F8C06-C747-4273-94C7-F6EABD5C01C1}" type="datetimeFigureOut">
              <a:rPr lang="en-US" smtClean="0"/>
              <a:pPr/>
              <a:t>5/21/2020</a:t>
            </a:fld>
            <a:endParaRPr lang="en-GB"/>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GB"/>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CD933AB-58B2-4DFD-9EE9-CD0C1EAAC63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dissolve/>
    <p:sndAc>
      <p:stSnd>
        <p:snd r:embed="rId13" name="breeze.wav"/>
      </p:stSnd>
    </p:sndAc>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smtClean="0"/>
              <a:t>Transition To Secondary </a:t>
            </a:r>
            <a:endParaRPr lang="en-GB" dirty="0"/>
          </a:p>
        </p:txBody>
      </p:sp>
      <p:sp>
        <p:nvSpPr>
          <p:cNvPr id="3" name="Subtitle 2"/>
          <p:cNvSpPr>
            <a:spLocks noGrp="1"/>
          </p:cNvSpPr>
          <p:nvPr>
            <p:ph type="subTitle" idx="1"/>
          </p:nvPr>
        </p:nvSpPr>
        <p:spPr/>
        <p:txBody>
          <a:bodyPr>
            <a:normAutofit/>
          </a:bodyPr>
          <a:lstStyle/>
          <a:p>
            <a:r>
              <a:rPr lang="en-GB" dirty="0" smtClean="0"/>
              <a:t>Strategies and Ideas to Support Managing  a Successful Transition For your Child</a:t>
            </a:r>
          </a:p>
          <a:p>
            <a:r>
              <a:rPr lang="en-GB" sz="1200" i="1" dirty="0" smtClean="0"/>
              <a:t>M. Hards May 2020 </a:t>
            </a:r>
            <a:endParaRPr lang="en-GB" sz="1200" i="1"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34200" y="1143001"/>
            <a:ext cx="609600" cy="609600"/>
          </a:xfrm>
          <a:prstGeom prst="rect">
            <a:avLst/>
          </a:prstGeom>
        </p:spPr>
      </p:pic>
    </p:spTree>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9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109728" indent="0">
              <a:buNone/>
            </a:pPr>
            <a:r>
              <a:rPr lang="en-GB" b="1" dirty="0" smtClean="0">
                <a:solidFill>
                  <a:schemeClr val="accent5">
                    <a:lumMod val="60000"/>
                    <a:lumOff val="40000"/>
                  </a:schemeClr>
                </a:solidFill>
              </a:rPr>
              <a:t>Here are some ideas to talk over with your child.</a:t>
            </a:r>
            <a:endParaRPr lang="en-GB" dirty="0">
              <a:solidFill>
                <a:schemeClr val="accent5">
                  <a:lumMod val="60000"/>
                  <a:lumOff val="40000"/>
                </a:schemeClr>
              </a:solidFill>
            </a:endParaRPr>
          </a:p>
          <a:p>
            <a:endParaRPr lang="en-GB" dirty="0">
              <a:solidFill>
                <a:schemeClr val="accent5">
                  <a:lumMod val="60000"/>
                  <a:lumOff val="40000"/>
                </a:schemeClr>
              </a:solidFill>
            </a:endParaRPr>
          </a:p>
          <a:p>
            <a:r>
              <a:rPr lang="en-GB" dirty="0">
                <a:solidFill>
                  <a:schemeClr val="accent5">
                    <a:lumMod val="60000"/>
                    <a:lumOff val="40000"/>
                  </a:schemeClr>
                </a:solidFill>
              </a:rPr>
              <a:t>Making new friends can be scary.  However, most new Year 7’s will also have to make new friends.</a:t>
            </a:r>
          </a:p>
          <a:p>
            <a:r>
              <a:rPr lang="en-GB" dirty="0">
                <a:solidFill>
                  <a:schemeClr val="accent5">
                    <a:lumMod val="60000"/>
                    <a:lumOff val="40000"/>
                  </a:schemeClr>
                </a:solidFill>
              </a:rPr>
              <a:t>Here are some tips to help you make friends.</a:t>
            </a:r>
          </a:p>
          <a:p>
            <a:endParaRPr lang="en-GB" dirty="0">
              <a:solidFill>
                <a:schemeClr val="accent5">
                  <a:lumMod val="60000"/>
                  <a:lumOff val="40000"/>
                </a:schemeClr>
              </a:solidFill>
            </a:endParaRPr>
          </a:p>
          <a:p>
            <a:pPr marL="109728" indent="0">
              <a:buNone/>
            </a:pPr>
            <a:endParaRPr lang="en-GB" dirty="0">
              <a:solidFill>
                <a:schemeClr val="accent5">
                  <a:lumMod val="60000"/>
                  <a:lumOff val="40000"/>
                </a:schemeClr>
              </a:solidFill>
            </a:endParaRPr>
          </a:p>
          <a:p>
            <a:r>
              <a:rPr lang="en-GB" dirty="0">
                <a:solidFill>
                  <a:schemeClr val="accent5">
                    <a:lumMod val="60000"/>
                    <a:lumOff val="40000"/>
                  </a:schemeClr>
                </a:solidFill>
              </a:rPr>
              <a:t>Join a club at school</a:t>
            </a:r>
          </a:p>
          <a:p>
            <a:r>
              <a:rPr lang="en-GB" dirty="0">
                <a:solidFill>
                  <a:schemeClr val="accent5">
                    <a:lumMod val="60000"/>
                    <a:lumOff val="40000"/>
                  </a:schemeClr>
                </a:solidFill>
              </a:rPr>
              <a:t>Accept everyone is different</a:t>
            </a:r>
          </a:p>
          <a:p>
            <a:r>
              <a:rPr lang="en-GB" dirty="0">
                <a:solidFill>
                  <a:schemeClr val="accent5">
                    <a:lumMod val="60000"/>
                    <a:lumOff val="40000"/>
                  </a:schemeClr>
                </a:solidFill>
              </a:rPr>
              <a:t>Try to ask questions</a:t>
            </a:r>
          </a:p>
          <a:p>
            <a:r>
              <a:rPr lang="en-GB" dirty="0">
                <a:solidFill>
                  <a:schemeClr val="accent5">
                    <a:lumMod val="60000"/>
                    <a:lumOff val="40000"/>
                  </a:schemeClr>
                </a:solidFill>
              </a:rPr>
              <a:t>Try to be kind to others</a:t>
            </a:r>
          </a:p>
          <a:p>
            <a:r>
              <a:rPr lang="en-GB" dirty="0">
                <a:solidFill>
                  <a:schemeClr val="accent5">
                    <a:lumMod val="60000"/>
                    <a:lumOff val="40000"/>
                  </a:schemeClr>
                </a:solidFill>
              </a:rPr>
              <a:t>Find </a:t>
            </a:r>
            <a:r>
              <a:rPr lang="en-GB" dirty="0" smtClean="0">
                <a:solidFill>
                  <a:schemeClr val="accent5">
                    <a:lumMod val="60000"/>
                    <a:lumOff val="40000"/>
                  </a:schemeClr>
                </a:solidFill>
              </a:rPr>
              <a:t>other </a:t>
            </a:r>
            <a:r>
              <a:rPr lang="en-GB" dirty="0">
                <a:solidFill>
                  <a:schemeClr val="accent5">
                    <a:lumMod val="60000"/>
                    <a:lumOff val="40000"/>
                  </a:schemeClr>
                </a:solidFill>
              </a:rPr>
              <a:t>who share the same interests</a:t>
            </a:r>
          </a:p>
          <a:p>
            <a:endParaRPr lang="en-GB" dirty="0"/>
          </a:p>
        </p:txBody>
      </p:sp>
      <p:sp>
        <p:nvSpPr>
          <p:cNvPr id="3" name="Title 2"/>
          <p:cNvSpPr>
            <a:spLocks noGrp="1"/>
          </p:cNvSpPr>
          <p:nvPr>
            <p:ph type="title"/>
          </p:nvPr>
        </p:nvSpPr>
        <p:spPr/>
        <p:txBody>
          <a:bodyPr>
            <a:normAutofit/>
          </a:bodyPr>
          <a:lstStyle/>
          <a:p>
            <a:r>
              <a:rPr lang="en-GB" dirty="0">
                <a:solidFill>
                  <a:schemeClr val="accent5">
                    <a:lumMod val="60000"/>
                    <a:lumOff val="40000"/>
                  </a:schemeClr>
                </a:solidFill>
              </a:rPr>
              <a:t>A Guide to Making Friends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210948"/>
            <a:ext cx="609600" cy="609600"/>
          </a:xfrm>
          <a:prstGeom prst="rect">
            <a:avLst/>
          </a:prstGeom>
        </p:spPr>
      </p:pic>
    </p:spTree>
    <p:extLst>
      <p:ext uri="{BB962C8B-B14F-4D97-AF65-F5344CB8AC3E}">
        <p14:creationId xmlns:p14="http://schemas.microsoft.com/office/powerpoint/2010/main" val="3468620408"/>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GB" dirty="0" smtClean="0">
                <a:solidFill>
                  <a:schemeClr val="accent5">
                    <a:lumMod val="60000"/>
                    <a:lumOff val="40000"/>
                  </a:schemeClr>
                </a:solidFill>
              </a:rPr>
              <a:t>Secondary Schools will usually </a:t>
            </a:r>
            <a:r>
              <a:rPr lang="en-GB" dirty="0">
                <a:solidFill>
                  <a:schemeClr val="accent5">
                    <a:lumMod val="60000"/>
                    <a:lumOff val="40000"/>
                  </a:schemeClr>
                </a:solidFill>
              </a:rPr>
              <a:t>have a homework timetable for Year 7. Homework can seem scary and will probably seem a lot after Year 6. Homework is given to help </a:t>
            </a:r>
            <a:r>
              <a:rPr lang="en-GB" dirty="0" smtClean="0">
                <a:solidFill>
                  <a:schemeClr val="accent5">
                    <a:lumMod val="60000"/>
                    <a:lumOff val="40000"/>
                  </a:schemeClr>
                </a:solidFill>
              </a:rPr>
              <a:t>your child  </a:t>
            </a:r>
            <a:r>
              <a:rPr lang="en-GB" dirty="0">
                <a:solidFill>
                  <a:schemeClr val="accent5">
                    <a:lumMod val="60000"/>
                    <a:lumOff val="40000"/>
                  </a:schemeClr>
                </a:solidFill>
              </a:rPr>
              <a:t>secure </a:t>
            </a:r>
            <a:r>
              <a:rPr lang="en-GB" dirty="0" smtClean="0">
                <a:solidFill>
                  <a:schemeClr val="accent5">
                    <a:lumMod val="60000"/>
                    <a:lumOff val="40000"/>
                  </a:schemeClr>
                </a:solidFill>
              </a:rPr>
              <a:t>their </a:t>
            </a:r>
            <a:r>
              <a:rPr lang="en-GB" dirty="0">
                <a:solidFill>
                  <a:schemeClr val="accent5">
                    <a:lumMod val="60000"/>
                    <a:lumOff val="40000"/>
                  </a:schemeClr>
                </a:solidFill>
              </a:rPr>
              <a:t>understanding and knowledge. </a:t>
            </a:r>
            <a:endParaRPr lang="en-GB" dirty="0" smtClean="0">
              <a:solidFill>
                <a:schemeClr val="accent5">
                  <a:lumMod val="60000"/>
                  <a:lumOff val="40000"/>
                </a:schemeClr>
              </a:solidFill>
            </a:endParaRPr>
          </a:p>
          <a:p>
            <a:pPr marL="109728" indent="0">
              <a:buNone/>
            </a:pPr>
            <a:r>
              <a:rPr lang="en-GB" b="1" dirty="0" smtClean="0">
                <a:solidFill>
                  <a:schemeClr val="accent5">
                    <a:lumMod val="60000"/>
                    <a:lumOff val="40000"/>
                  </a:schemeClr>
                </a:solidFill>
              </a:rPr>
              <a:t>You can help by </a:t>
            </a:r>
            <a:endParaRPr lang="en-GB" b="1" dirty="0">
              <a:solidFill>
                <a:schemeClr val="accent5">
                  <a:lumMod val="60000"/>
                  <a:lumOff val="40000"/>
                </a:schemeClr>
              </a:solidFill>
            </a:endParaRPr>
          </a:p>
          <a:p>
            <a:r>
              <a:rPr lang="en-GB" dirty="0">
                <a:solidFill>
                  <a:schemeClr val="accent5">
                    <a:lumMod val="60000"/>
                    <a:lumOff val="40000"/>
                  </a:schemeClr>
                </a:solidFill>
              </a:rPr>
              <a:t>Ideally </a:t>
            </a:r>
            <a:r>
              <a:rPr lang="en-GB" dirty="0" smtClean="0">
                <a:solidFill>
                  <a:schemeClr val="accent5">
                    <a:lumMod val="60000"/>
                    <a:lumOff val="40000"/>
                  </a:schemeClr>
                </a:solidFill>
              </a:rPr>
              <a:t> help your child to </a:t>
            </a:r>
            <a:r>
              <a:rPr lang="en-GB" dirty="0">
                <a:solidFill>
                  <a:schemeClr val="accent5">
                    <a:lumMod val="60000"/>
                    <a:lumOff val="40000"/>
                  </a:schemeClr>
                </a:solidFill>
              </a:rPr>
              <a:t>find a quiet space to work at home maybe in </a:t>
            </a:r>
            <a:r>
              <a:rPr lang="en-GB" dirty="0" smtClean="0">
                <a:solidFill>
                  <a:schemeClr val="accent5">
                    <a:lumMod val="60000"/>
                    <a:lumOff val="40000"/>
                  </a:schemeClr>
                </a:solidFill>
              </a:rPr>
              <a:t>their </a:t>
            </a:r>
            <a:r>
              <a:rPr lang="en-GB" dirty="0">
                <a:solidFill>
                  <a:schemeClr val="accent5">
                    <a:lumMod val="60000"/>
                    <a:lumOff val="40000"/>
                  </a:schemeClr>
                </a:solidFill>
              </a:rPr>
              <a:t>bedroom or at the kitchen table.</a:t>
            </a:r>
          </a:p>
          <a:p>
            <a:r>
              <a:rPr lang="en-GB" dirty="0">
                <a:solidFill>
                  <a:schemeClr val="accent5">
                    <a:lumMod val="60000"/>
                    <a:lumOff val="40000"/>
                  </a:schemeClr>
                </a:solidFill>
              </a:rPr>
              <a:t>Homework can feel quite scary to start with but you get used to it. It is easier if </a:t>
            </a:r>
            <a:r>
              <a:rPr lang="en-GB" dirty="0" smtClean="0">
                <a:solidFill>
                  <a:schemeClr val="accent5">
                    <a:lumMod val="60000"/>
                    <a:lumOff val="40000"/>
                  </a:schemeClr>
                </a:solidFill>
              </a:rPr>
              <a:t>your child gets </a:t>
            </a:r>
            <a:r>
              <a:rPr lang="en-GB" dirty="0">
                <a:solidFill>
                  <a:schemeClr val="accent5">
                    <a:lumMod val="60000"/>
                    <a:lumOff val="40000"/>
                  </a:schemeClr>
                </a:solidFill>
              </a:rPr>
              <a:t>in a good habit and </a:t>
            </a:r>
            <a:r>
              <a:rPr lang="en-GB" dirty="0" smtClean="0">
                <a:solidFill>
                  <a:schemeClr val="accent5">
                    <a:lumMod val="60000"/>
                    <a:lumOff val="40000"/>
                  </a:schemeClr>
                </a:solidFill>
              </a:rPr>
              <a:t>tries </a:t>
            </a:r>
            <a:r>
              <a:rPr lang="en-GB" dirty="0">
                <a:solidFill>
                  <a:schemeClr val="accent5">
                    <a:lumMod val="60000"/>
                    <a:lumOff val="40000"/>
                  </a:schemeClr>
                </a:solidFill>
              </a:rPr>
              <a:t>to do </a:t>
            </a:r>
            <a:r>
              <a:rPr lang="en-GB" dirty="0" smtClean="0">
                <a:solidFill>
                  <a:schemeClr val="accent5">
                    <a:lumMod val="60000"/>
                    <a:lumOff val="40000"/>
                  </a:schemeClr>
                </a:solidFill>
              </a:rPr>
              <a:t>their homework </a:t>
            </a:r>
            <a:r>
              <a:rPr lang="en-GB" dirty="0">
                <a:solidFill>
                  <a:schemeClr val="accent5">
                    <a:lumMod val="60000"/>
                    <a:lumOff val="40000"/>
                  </a:schemeClr>
                </a:solidFill>
              </a:rPr>
              <a:t>every evening. If </a:t>
            </a:r>
            <a:r>
              <a:rPr lang="en-GB" dirty="0" smtClean="0">
                <a:solidFill>
                  <a:schemeClr val="accent5">
                    <a:lumMod val="60000"/>
                    <a:lumOff val="40000"/>
                  </a:schemeClr>
                </a:solidFill>
              </a:rPr>
              <a:t>they </a:t>
            </a:r>
            <a:r>
              <a:rPr lang="en-GB" dirty="0">
                <a:solidFill>
                  <a:schemeClr val="accent5">
                    <a:lumMod val="60000"/>
                    <a:lumOff val="40000"/>
                  </a:schemeClr>
                </a:solidFill>
              </a:rPr>
              <a:t>can’t do it or find it hard – then speak to an adult in school who can help.</a:t>
            </a:r>
          </a:p>
          <a:p>
            <a:r>
              <a:rPr lang="en-GB" dirty="0">
                <a:solidFill>
                  <a:schemeClr val="accent5">
                    <a:lumMod val="60000"/>
                    <a:lumOff val="40000"/>
                  </a:schemeClr>
                </a:solidFill>
              </a:rPr>
              <a:t>It might be helpful to time </a:t>
            </a:r>
            <a:r>
              <a:rPr lang="en-GB" dirty="0" smtClean="0">
                <a:solidFill>
                  <a:schemeClr val="accent5">
                    <a:lumMod val="60000"/>
                    <a:lumOff val="40000"/>
                  </a:schemeClr>
                </a:solidFill>
              </a:rPr>
              <a:t>their  </a:t>
            </a:r>
            <a:r>
              <a:rPr lang="en-GB" dirty="0">
                <a:solidFill>
                  <a:schemeClr val="accent5">
                    <a:lumMod val="60000"/>
                    <a:lumOff val="40000"/>
                  </a:schemeClr>
                </a:solidFill>
              </a:rPr>
              <a:t>homework. If </a:t>
            </a:r>
            <a:r>
              <a:rPr lang="en-GB" dirty="0" smtClean="0">
                <a:solidFill>
                  <a:schemeClr val="accent5">
                    <a:lumMod val="60000"/>
                    <a:lumOff val="40000"/>
                  </a:schemeClr>
                </a:solidFill>
              </a:rPr>
              <a:t>they </a:t>
            </a:r>
            <a:r>
              <a:rPr lang="en-GB" dirty="0">
                <a:solidFill>
                  <a:schemeClr val="accent5">
                    <a:lumMod val="60000"/>
                    <a:lumOff val="40000"/>
                  </a:schemeClr>
                </a:solidFill>
              </a:rPr>
              <a:t>have been given 25 minutes to complete a task – then only do 25 minutes </a:t>
            </a:r>
            <a:r>
              <a:rPr lang="en-GB" dirty="0" smtClean="0">
                <a:solidFill>
                  <a:schemeClr val="accent5">
                    <a:lumMod val="60000"/>
                    <a:lumOff val="40000"/>
                  </a:schemeClr>
                </a:solidFill>
              </a:rPr>
              <a:t>and encourage them to  </a:t>
            </a:r>
            <a:r>
              <a:rPr lang="en-GB" dirty="0">
                <a:solidFill>
                  <a:schemeClr val="accent5">
                    <a:lumMod val="60000"/>
                    <a:lumOff val="40000"/>
                  </a:schemeClr>
                </a:solidFill>
              </a:rPr>
              <a:t>complete as much as </a:t>
            </a:r>
            <a:r>
              <a:rPr lang="en-GB" dirty="0" smtClean="0">
                <a:solidFill>
                  <a:schemeClr val="accent5">
                    <a:lumMod val="60000"/>
                    <a:lumOff val="40000"/>
                  </a:schemeClr>
                </a:solidFill>
              </a:rPr>
              <a:t>possible. </a:t>
            </a:r>
            <a:r>
              <a:rPr lang="en-GB" dirty="0">
                <a:solidFill>
                  <a:schemeClr val="accent5">
                    <a:lumMod val="60000"/>
                    <a:lumOff val="40000"/>
                  </a:schemeClr>
                </a:solidFill>
              </a:rPr>
              <a:t>If a 25 minute homework takes you two hours and causes you </a:t>
            </a:r>
            <a:r>
              <a:rPr lang="en-GB" dirty="0" smtClean="0">
                <a:solidFill>
                  <a:schemeClr val="accent5">
                    <a:lumMod val="60000"/>
                    <a:lumOff val="40000"/>
                  </a:schemeClr>
                </a:solidFill>
              </a:rPr>
              <a:t> and your child a </a:t>
            </a:r>
            <a:r>
              <a:rPr lang="en-GB" dirty="0">
                <a:solidFill>
                  <a:schemeClr val="accent5">
                    <a:lumMod val="60000"/>
                    <a:lumOff val="40000"/>
                  </a:schemeClr>
                </a:solidFill>
              </a:rPr>
              <a:t>lot of stress ,</a:t>
            </a:r>
            <a:r>
              <a:rPr lang="en-GB" dirty="0" smtClean="0">
                <a:solidFill>
                  <a:schemeClr val="accent5">
                    <a:lumMod val="60000"/>
                    <a:lumOff val="40000"/>
                  </a:schemeClr>
                </a:solidFill>
              </a:rPr>
              <a:t>this </a:t>
            </a:r>
            <a:r>
              <a:rPr lang="en-GB" dirty="0">
                <a:solidFill>
                  <a:schemeClr val="accent5">
                    <a:lumMod val="60000"/>
                    <a:lumOff val="40000"/>
                  </a:schemeClr>
                </a:solidFill>
              </a:rPr>
              <a:t>is means something isn’t working well and you </a:t>
            </a:r>
            <a:r>
              <a:rPr lang="en-GB" dirty="0" smtClean="0">
                <a:solidFill>
                  <a:schemeClr val="accent5">
                    <a:lumMod val="60000"/>
                    <a:lumOff val="40000"/>
                  </a:schemeClr>
                </a:solidFill>
              </a:rPr>
              <a:t>need </a:t>
            </a:r>
            <a:r>
              <a:rPr lang="en-GB" dirty="0">
                <a:solidFill>
                  <a:schemeClr val="accent5">
                    <a:lumMod val="60000"/>
                    <a:lumOff val="40000"/>
                  </a:schemeClr>
                </a:solidFill>
              </a:rPr>
              <a:t>to let school know.</a:t>
            </a:r>
          </a:p>
          <a:p>
            <a:r>
              <a:rPr lang="en-GB" dirty="0" smtClean="0">
                <a:solidFill>
                  <a:schemeClr val="accent5">
                    <a:lumMod val="60000"/>
                    <a:lumOff val="40000"/>
                  </a:schemeClr>
                </a:solidFill>
              </a:rPr>
              <a:t>Find out about homework clubs .</a:t>
            </a:r>
            <a:endParaRPr lang="en-GB" dirty="0">
              <a:solidFill>
                <a:schemeClr val="accent5">
                  <a:lumMod val="60000"/>
                  <a:lumOff val="40000"/>
                </a:schemeClr>
              </a:solidFill>
            </a:endParaRPr>
          </a:p>
        </p:txBody>
      </p:sp>
      <p:sp>
        <p:nvSpPr>
          <p:cNvPr id="3" name="Title 2"/>
          <p:cNvSpPr>
            <a:spLocks noGrp="1"/>
          </p:cNvSpPr>
          <p:nvPr>
            <p:ph type="title"/>
          </p:nvPr>
        </p:nvSpPr>
        <p:spPr/>
        <p:txBody>
          <a:bodyPr/>
          <a:lstStyle/>
          <a:p>
            <a:r>
              <a:rPr lang="en-GB" dirty="0">
                <a:solidFill>
                  <a:schemeClr val="accent5">
                    <a:lumMod val="60000"/>
                    <a:lumOff val="40000"/>
                  </a:schemeClr>
                </a:solidFill>
              </a:rPr>
              <a:t>H</a:t>
            </a:r>
            <a:r>
              <a:rPr lang="en-GB" dirty="0" smtClean="0">
                <a:solidFill>
                  <a:schemeClr val="accent5">
                    <a:lumMod val="60000"/>
                    <a:lumOff val="40000"/>
                  </a:schemeClr>
                </a:solidFill>
              </a:rPr>
              <a:t>omework</a:t>
            </a:r>
            <a:endParaRPr lang="en-GB" dirty="0">
              <a:solidFill>
                <a:schemeClr val="accent5">
                  <a:lumMod val="60000"/>
                  <a:lumOff val="40000"/>
                </a:schemeClr>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43800" y="289878"/>
            <a:ext cx="609600" cy="609600"/>
          </a:xfrm>
          <a:prstGeom prst="rect">
            <a:avLst/>
          </a:prstGeom>
        </p:spPr>
      </p:pic>
    </p:spTree>
    <p:extLst>
      <p:ext uri="{BB962C8B-B14F-4D97-AF65-F5344CB8AC3E}">
        <p14:creationId xmlns:p14="http://schemas.microsoft.com/office/powerpoint/2010/main" val="655780709"/>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7500" lnSpcReduction="20000"/>
          </a:bodyPr>
          <a:lstStyle/>
          <a:p>
            <a:pPr marL="109728" indent="0" algn="ctr">
              <a:buNone/>
            </a:pPr>
            <a:r>
              <a:rPr lang="en-GB" sz="4000" b="1" dirty="0" smtClean="0">
                <a:solidFill>
                  <a:srgbClr val="31849B"/>
                </a:solidFill>
                <a:latin typeface="Tahoma" panose="020B0604030504040204" pitchFamily="34" charset="0"/>
              </a:rPr>
              <a:t>A Social Story to Support Transition </a:t>
            </a:r>
            <a:r>
              <a:rPr lang="en-GB" sz="4000" b="1" dirty="0">
                <a:solidFill>
                  <a:srgbClr val="31849B"/>
                </a:solidFill>
                <a:latin typeface="Tahoma" panose="020B0604030504040204" pitchFamily="34" charset="0"/>
              </a:rPr>
              <a:t>to Secondary </a:t>
            </a:r>
            <a:r>
              <a:rPr lang="en-GB" sz="4000" b="1" dirty="0" smtClean="0">
                <a:solidFill>
                  <a:srgbClr val="31849B"/>
                </a:solidFill>
                <a:latin typeface="Tahoma" panose="020B0604030504040204" pitchFamily="34" charset="0"/>
              </a:rPr>
              <a:t>2020</a:t>
            </a:r>
            <a:endParaRPr lang="en-GB" sz="4000" b="1" dirty="0">
              <a:solidFill>
                <a:srgbClr val="31849B"/>
              </a:solidFill>
              <a:latin typeface="Tahoma" panose="020B0604030504040204" pitchFamily="34" charset="0"/>
            </a:endParaRPr>
          </a:p>
          <a:p>
            <a:pPr algn="ctr"/>
            <a:endParaRPr lang="en-GB" sz="4000" b="1" dirty="0">
              <a:solidFill>
                <a:srgbClr val="31849B"/>
              </a:solidFill>
              <a:latin typeface="Tahoma" panose="020B0604030504040204" pitchFamily="34" charset="0"/>
            </a:endParaRPr>
          </a:p>
          <a:p>
            <a:pPr algn="ctr"/>
            <a:endParaRPr lang="en-GB" sz="4000" b="1" dirty="0">
              <a:solidFill>
                <a:srgbClr val="31849B"/>
              </a:solidFill>
              <a:latin typeface="Tahoma" panose="020B0604030504040204" pitchFamily="34" charset="0"/>
            </a:endParaRPr>
          </a:p>
          <a:p>
            <a:pPr algn="ctr"/>
            <a:r>
              <a:rPr lang="en-GB" sz="2800" dirty="0">
                <a:solidFill>
                  <a:srgbClr val="31849B"/>
                </a:solidFill>
                <a:latin typeface="Tahoma" panose="020B0604030504040204" pitchFamily="34" charset="0"/>
              </a:rPr>
              <a:t>Presently many of our schools are not working as normal due to a virus call COVID-19. This is order to keep everyone safe.</a:t>
            </a:r>
          </a:p>
          <a:p>
            <a:pPr algn="ctr"/>
            <a:r>
              <a:rPr lang="en-GB" sz="2800" dirty="0">
                <a:solidFill>
                  <a:srgbClr val="31849B"/>
                </a:solidFill>
                <a:latin typeface="Tahoma" panose="020B0604030504040204" pitchFamily="34" charset="0"/>
              </a:rPr>
              <a:t>No-one yet knows when and how schools will be re-opening.</a:t>
            </a:r>
          </a:p>
          <a:p>
            <a:pPr algn="ctr"/>
            <a:r>
              <a:rPr lang="en-GB" sz="2800" dirty="0">
                <a:solidFill>
                  <a:srgbClr val="31849B"/>
                </a:solidFill>
                <a:latin typeface="Tahoma" panose="020B0604030504040204" pitchFamily="34" charset="0"/>
              </a:rPr>
              <a:t>Things may be different when this happens, but your schools will let pupils and parents know.</a:t>
            </a:r>
          </a:p>
          <a:p>
            <a:pPr algn="ctr"/>
            <a:endParaRPr lang="en-GB" sz="2800" dirty="0">
              <a:solidFill>
                <a:srgbClr val="31849B"/>
              </a:solidFill>
              <a:latin typeface="Tahoma" panose="020B0604030504040204" pitchFamily="34" charset="0"/>
            </a:endParaRPr>
          </a:p>
          <a:p>
            <a:pPr algn="ctr"/>
            <a:endParaRPr lang="en-GB" sz="2800" dirty="0">
              <a:solidFill>
                <a:srgbClr val="31849B"/>
              </a:solidFill>
              <a:latin typeface="Tahoma" panose="020B0604030504040204" pitchFamily="34" charset="0"/>
            </a:endParaRPr>
          </a:p>
          <a:p>
            <a:pPr algn="ctr"/>
            <a:r>
              <a:rPr lang="en-GB" sz="2800" dirty="0">
                <a:solidFill>
                  <a:srgbClr val="31849B"/>
                </a:solidFill>
                <a:latin typeface="Tahoma" panose="020B0604030504040204" pitchFamily="34" charset="0"/>
              </a:rPr>
              <a:t>I am in year 6 and will be a year 7 pupil in September 2020.</a:t>
            </a:r>
          </a:p>
          <a:p>
            <a:pPr algn="ctr"/>
            <a:r>
              <a:rPr lang="en-GB" sz="2800" dirty="0">
                <a:solidFill>
                  <a:srgbClr val="31849B"/>
                </a:solidFill>
                <a:latin typeface="Tahoma" panose="020B0604030504040204" pitchFamily="34" charset="0"/>
              </a:rPr>
              <a:t>It is OK to feel worried or anxious about secondary school.</a:t>
            </a:r>
          </a:p>
          <a:p>
            <a:pPr algn="ctr"/>
            <a:r>
              <a:rPr lang="en-GB" sz="2800" dirty="0">
                <a:solidFill>
                  <a:srgbClr val="31849B"/>
                </a:solidFill>
                <a:latin typeface="Tahoma" panose="020B0604030504040204" pitchFamily="34" charset="0"/>
              </a:rPr>
              <a:t>This is normal </a:t>
            </a:r>
          </a:p>
          <a:p>
            <a:pPr algn="ctr"/>
            <a:endParaRPr lang="en-GB" sz="2800" dirty="0">
              <a:solidFill>
                <a:srgbClr val="31849B"/>
              </a:solidFill>
              <a:latin typeface="Tahoma" panose="020B0604030504040204" pitchFamily="34" charset="0"/>
            </a:endParaRPr>
          </a:p>
          <a:p>
            <a:pPr algn="ctr"/>
            <a:r>
              <a:rPr lang="en-GB" sz="2800" dirty="0">
                <a:solidFill>
                  <a:srgbClr val="31849B"/>
                </a:solidFill>
                <a:latin typeface="Tahoma" panose="020B0604030504040204" pitchFamily="34" charset="0"/>
              </a:rPr>
              <a:t>T</a:t>
            </a:r>
            <a:r>
              <a:rPr lang="en-GB" sz="2800" dirty="0" smtClean="0">
                <a:solidFill>
                  <a:srgbClr val="31849B"/>
                </a:solidFill>
                <a:latin typeface="Tahoma" panose="020B0604030504040204" pitchFamily="34" charset="0"/>
              </a:rPr>
              <a:t>here </a:t>
            </a:r>
            <a:r>
              <a:rPr lang="en-GB" sz="2800" dirty="0">
                <a:solidFill>
                  <a:srgbClr val="31849B"/>
                </a:solidFill>
                <a:latin typeface="Tahoma" panose="020B0604030504040204" pitchFamily="34" charset="0"/>
              </a:rPr>
              <a:t>are many things I can use to help me be ready for my new secondary school</a:t>
            </a:r>
            <a:r>
              <a:rPr lang="en-GB" sz="2800" dirty="0" smtClean="0">
                <a:solidFill>
                  <a:srgbClr val="31849B"/>
                </a:solidFill>
                <a:latin typeface="Tahoma" panose="020B0604030504040204" pitchFamily="34" charset="0"/>
              </a:rPr>
              <a:t>. Such as planning my travel route  and looking on the school website for information. </a:t>
            </a:r>
            <a:endParaRPr lang="en-GB" sz="2800" dirty="0">
              <a:solidFill>
                <a:srgbClr val="31849B"/>
              </a:solidFill>
              <a:latin typeface="Tahoma" panose="020B0604030504040204" pitchFamily="34" charset="0"/>
            </a:endParaRPr>
          </a:p>
          <a:p>
            <a:pPr algn="ctr"/>
            <a:r>
              <a:rPr lang="en-GB" sz="2800" dirty="0">
                <a:solidFill>
                  <a:srgbClr val="31849B"/>
                </a:solidFill>
                <a:latin typeface="Tahoma" panose="020B0604030504040204" pitchFamily="34" charset="0"/>
              </a:rPr>
              <a:t>If I have any questions, I can always ask adults for advice. </a:t>
            </a:r>
          </a:p>
          <a:p>
            <a:pPr algn="ctr"/>
            <a:endParaRPr lang="en-GB" sz="2800" dirty="0">
              <a:solidFill>
                <a:srgbClr val="31849B"/>
              </a:solidFill>
              <a:latin typeface="Tahoma" panose="020B0604030504040204" pitchFamily="34" charset="0"/>
            </a:endParaRPr>
          </a:p>
          <a:p>
            <a:pPr algn="ctr"/>
            <a:r>
              <a:rPr lang="en-GB" sz="2800" dirty="0">
                <a:solidFill>
                  <a:srgbClr val="31849B"/>
                </a:solidFill>
                <a:latin typeface="Tahoma" panose="020B0604030504040204" pitchFamily="34" charset="0"/>
              </a:rPr>
              <a:t>When it is safe and I  can go back to school it will be good to meet friends and teachers.</a:t>
            </a:r>
          </a:p>
          <a:p>
            <a:pPr algn="ctr"/>
            <a:r>
              <a:rPr lang="en-GB" sz="2800" dirty="0">
                <a:solidFill>
                  <a:srgbClr val="31849B"/>
                </a:solidFill>
                <a:latin typeface="Tahoma" panose="020B0604030504040204" pitchFamily="34" charset="0"/>
              </a:rPr>
              <a:t>It is good to go to school.</a:t>
            </a:r>
          </a:p>
          <a:p>
            <a:pPr algn="ctr"/>
            <a:r>
              <a:rPr lang="en-GB" sz="2800" dirty="0">
                <a:solidFill>
                  <a:srgbClr val="31849B"/>
                </a:solidFill>
                <a:latin typeface="Tahoma" panose="020B0604030504040204" pitchFamily="34" charset="0"/>
              </a:rPr>
              <a:t>Going to school is important </a:t>
            </a:r>
          </a:p>
          <a:p>
            <a:endParaRPr lang="en-GB" dirty="0"/>
          </a:p>
        </p:txBody>
      </p:sp>
      <p:sp>
        <p:nvSpPr>
          <p:cNvPr id="3" name="Title 2"/>
          <p:cNvSpPr>
            <a:spLocks noGrp="1"/>
          </p:cNvSpPr>
          <p:nvPr>
            <p:ph type="title"/>
          </p:nvPr>
        </p:nvSpPr>
        <p:spPr/>
        <p:txBody>
          <a:bodyPr/>
          <a:lstStyle/>
          <a:p>
            <a:pPr algn="ctr"/>
            <a:r>
              <a:rPr lang="en-GB" dirty="0" smtClean="0">
                <a:solidFill>
                  <a:schemeClr val="accent5">
                    <a:lumMod val="60000"/>
                    <a:lumOff val="40000"/>
                  </a:schemeClr>
                </a:solidFill>
              </a:rPr>
              <a:t>SOCIAL STORY SUPPORT </a:t>
            </a:r>
            <a:endParaRPr lang="en-GB" dirty="0">
              <a:solidFill>
                <a:schemeClr val="accent5">
                  <a:lumMod val="60000"/>
                  <a:lumOff val="40000"/>
                </a:schemeClr>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16842777"/>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noAutofit/>
          </a:bodyPr>
          <a:lstStyle/>
          <a:p>
            <a:pPr algn="ctr"/>
            <a:r>
              <a:rPr lang="en-GB" sz="2400" dirty="0" smtClean="0"/>
              <a:t>Remember the support you give the pupils will reduce anxieties and boost self esteem </a:t>
            </a:r>
            <a:endParaRPr lang="en-GB" sz="2400" dirty="0"/>
          </a:p>
        </p:txBody>
      </p:sp>
      <p:pic>
        <p:nvPicPr>
          <p:cNvPr id="7" name="Picture Placeholder 6" descr="Sunset.jpg"/>
          <p:cNvPicPr>
            <a:picLocks noGrp="1" noChangeAspect="1"/>
          </p:cNvPicPr>
          <p:nvPr>
            <p:ph type="pic" idx="1"/>
          </p:nvPr>
        </p:nvPicPr>
        <p:blipFill>
          <a:blip r:embed="rId5"/>
          <a:srcRect t="16326" b="16326"/>
          <a:stretch>
            <a:fillRect/>
          </a:stretch>
        </p:blipFill>
        <p:spPr/>
      </p:pic>
      <p:sp>
        <p:nvSpPr>
          <p:cNvPr id="4" name="Title 3"/>
          <p:cNvSpPr>
            <a:spLocks noGrp="1"/>
          </p:cNvSpPr>
          <p:nvPr>
            <p:ph type="title"/>
          </p:nvPr>
        </p:nvSpPr>
        <p:spPr/>
        <p:txBody>
          <a:bodyPr/>
          <a:lstStyle/>
          <a:p>
            <a:pPr algn="ctr"/>
            <a:r>
              <a:rPr lang="en-GB" dirty="0" smtClean="0"/>
              <a:t>Have  a go !</a:t>
            </a:r>
            <a:endParaRPr lang="en-GB"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381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endParaRPr lang="en-GB" sz="1400" i="1" dirty="0" smtClean="0"/>
          </a:p>
          <a:p>
            <a:endParaRPr lang="en-GB" sz="1600" i="1" dirty="0"/>
          </a:p>
          <a:p>
            <a:pPr marL="109728" indent="0" algn="ctr">
              <a:buNone/>
            </a:pPr>
            <a:r>
              <a:rPr lang="en-GB" sz="2800" i="1" dirty="0" smtClean="0">
                <a:solidFill>
                  <a:schemeClr val="accent5">
                    <a:lumMod val="60000"/>
                    <a:lumOff val="40000"/>
                  </a:schemeClr>
                </a:solidFill>
              </a:rPr>
              <a:t>“I was sensitive to change. I was terrified of it, because change leapt into the unknown and I could not get my head around exactly what the unknown was……I had to exert my control by building a definite routine out of school life.”</a:t>
            </a:r>
          </a:p>
          <a:p>
            <a:pPr marL="109728" indent="0" algn="ctr">
              <a:buNone/>
            </a:pPr>
            <a:endParaRPr lang="en-GB" sz="2400" i="1" dirty="0"/>
          </a:p>
          <a:p>
            <a:pPr marL="109728" indent="0" algn="ctr">
              <a:buNone/>
            </a:pPr>
            <a:endParaRPr lang="en-GB" sz="2400" i="1" dirty="0" smtClean="0"/>
          </a:p>
          <a:p>
            <a:pPr marL="109728" indent="0" algn="ctr">
              <a:buNone/>
            </a:pPr>
            <a:endParaRPr lang="en-GB" sz="2400" i="1" dirty="0"/>
          </a:p>
          <a:p>
            <a:pPr marL="109728" indent="0">
              <a:buNone/>
            </a:pPr>
            <a:r>
              <a:rPr lang="en-GB" sz="1200" dirty="0" smtClean="0"/>
              <a:t>Source ; Jackson N. (2002) </a:t>
            </a:r>
            <a:r>
              <a:rPr lang="en-GB" sz="1200" i="1" dirty="0" smtClean="0"/>
              <a:t>Standing Down, Falling Up. Asperger Syndrome from the Inside Out .</a:t>
            </a:r>
          </a:p>
          <a:p>
            <a:pPr marL="109728" indent="0">
              <a:buNone/>
            </a:pPr>
            <a:r>
              <a:rPr lang="en-GB" sz="1200" dirty="0" smtClean="0"/>
              <a:t>Bristol: Lucky Duck Publishing.</a:t>
            </a:r>
            <a:endParaRPr lang="en-GB" sz="1200" dirty="0"/>
          </a:p>
        </p:txBody>
      </p:sp>
      <p:sp>
        <p:nvSpPr>
          <p:cNvPr id="3" name="Title 2"/>
          <p:cNvSpPr>
            <a:spLocks noGrp="1"/>
          </p:cNvSpPr>
          <p:nvPr>
            <p:ph type="title"/>
          </p:nvPr>
        </p:nvSpPr>
        <p:spPr/>
        <p:txBody>
          <a:bodyPr/>
          <a:lstStyle/>
          <a:p>
            <a:pPr algn="ctr"/>
            <a:r>
              <a:rPr lang="en-GB" dirty="0" smtClean="0"/>
              <a:t>Transition Planning</a:t>
            </a:r>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85800"/>
            <a:ext cx="609600" cy="609600"/>
          </a:xfrm>
          <a:prstGeom prst="rect">
            <a:avLst/>
          </a:prstGeom>
        </p:spPr>
      </p:pic>
    </p:spTree>
    <p:extLst>
      <p:ext uri="{BB962C8B-B14F-4D97-AF65-F5344CB8AC3E}">
        <p14:creationId xmlns:p14="http://schemas.microsoft.com/office/powerpoint/2010/main" val="2371531286"/>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481138"/>
            <a:ext cx="8229600" cy="4525962"/>
          </a:xfrm>
        </p:spPr>
        <p:txBody>
          <a:bodyPr>
            <a:normAutofit fontScale="85000" lnSpcReduction="20000"/>
          </a:bodyPr>
          <a:lstStyle/>
          <a:p>
            <a:r>
              <a:rPr lang="en-GB" dirty="0" smtClean="0"/>
              <a:t>Transition between schools can be an anxious time for both parents and children, and especially so for pupils with additional needs. Your child may need to learn new strategies to cope with an unfamiliar environments, new routines and new social settings.</a:t>
            </a:r>
          </a:p>
          <a:p>
            <a:r>
              <a:rPr lang="en-GB" dirty="0" smtClean="0"/>
              <a:t>Starting Secondary school may be one of the biggest challenges and changes in their life so far. It can also be a very exciting time too.</a:t>
            </a:r>
          </a:p>
          <a:p>
            <a:r>
              <a:rPr lang="en-GB" dirty="0"/>
              <a:t>It is equally worrying for parents / carers and </a:t>
            </a:r>
            <a:r>
              <a:rPr lang="en-GB" dirty="0" smtClean="0"/>
              <a:t>staff. Parents often  find this a particularly stressful time and have their own set of worries; </a:t>
            </a:r>
            <a:r>
              <a:rPr lang="en-GB" dirty="0" smtClean="0">
                <a:solidFill>
                  <a:schemeClr val="bg2">
                    <a:lumMod val="25000"/>
                  </a:schemeClr>
                </a:solidFill>
              </a:rPr>
              <a:t>How will my child cope in a new class? With new routines?</a:t>
            </a:r>
          </a:p>
          <a:p>
            <a:r>
              <a:rPr lang="en-GB" dirty="0" smtClean="0"/>
              <a:t>This year transition may look very different because of COVID 19 , but there are still strategies that can be put in place.</a:t>
            </a:r>
          </a:p>
          <a:p>
            <a:pPr>
              <a:buFont typeface="Wingdings" panose="05000000000000000000" pitchFamily="2" charset="2"/>
              <a:buChar char="Ø"/>
            </a:pPr>
            <a:endParaRPr lang="en-GB" dirty="0" smtClean="0">
              <a:solidFill>
                <a:schemeClr val="bg2">
                  <a:lumMod val="25000"/>
                </a:schemeClr>
              </a:solidFill>
            </a:endParaRPr>
          </a:p>
        </p:txBody>
      </p:sp>
      <p:sp>
        <p:nvSpPr>
          <p:cNvPr id="2" name="Title 1"/>
          <p:cNvSpPr>
            <a:spLocks noGrp="1"/>
          </p:cNvSpPr>
          <p:nvPr>
            <p:ph type="title" idx="4294967295"/>
          </p:nvPr>
        </p:nvSpPr>
        <p:spPr>
          <a:xfrm>
            <a:off x="0" y="274638"/>
            <a:ext cx="8229600" cy="1143000"/>
          </a:xfrm>
        </p:spPr>
        <p:txBody>
          <a:bodyPr/>
          <a:lstStyle/>
          <a:p>
            <a:r>
              <a:rPr lang="en-GB" dirty="0" smtClean="0"/>
              <a:t>Why Support Transition</a:t>
            </a:r>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2800" y="541338"/>
            <a:ext cx="609600" cy="609600"/>
          </a:xfrm>
          <a:prstGeom prst="rect">
            <a:avLst/>
          </a:prstGeom>
        </p:spPr>
      </p:pic>
    </p:spTree>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a:buFont typeface="Wingdings" pitchFamily="2" charset="2"/>
              <a:buChar char="ü"/>
            </a:pPr>
            <a:r>
              <a:rPr lang="en-GB" dirty="0" smtClean="0"/>
              <a:t>Being  confident and develop trust with the adults in your new setting.</a:t>
            </a:r>
            <a:r>
              <a:rPr lang="en-GB" dirty="0" smtClean="0">
                <a:solidFill>
                  <a:schemeClr val="accent1">
                    <a:lumMod val="75000"/>
                  </a:schemeClr>
                </a:solidFill>
              </a:rPr>
              <a:t>( Adults asking/ finding out the RIGHT information they need prior to transition. This involves both school and home).</a:t>
            </a:r>
            <a:endParaRPr lang="en-GB" dirty="0" smtClean="0"/>
          </a:p>
          <a:p>
            <a:pPr>
              <a:buFont typeface="Wingdings" pitchFamily="2" charset="2"/>
              <a:buChar char="ü"/>
            </a:pPr>
            <a:r>
              <a:rPr lang="en-GB" dirty="0" smtClean="0"/>
              <a:t>To be familiar with the new routines and environment. ( try out a travel plan) </a:t>
            </a:r>
            <a:endParaRPr lang="en-GB" dirty="0"/>
          </a:p>
          <a:p>
            <a:pPr>
              <a:buFont typeface="Wingdings" pitchFamily="2" charset="2"/>
              <a:buChar char="ü"/>
            </a:pPr>
            <a:r>
              <a:rPr lang="en-GB" dirty="0" smtClean="0"/>
              <a:t>Have a key person who can offer su</a:t>
            </a:r>
            <a:r>
              <a:rPr lang="en-GB" dirty="0"/>
              <a:t>p</a:t>
            </a:r>
            <a:r>
              <a:rPr lang="en-GB" dirty="0" smtClean="0"/>
              <a:t>port when needed.</a:t>
            </a:r>
          </a:p>
          <a:p>
            <a:pPr>
              <a:buFont typeface="Wingdings" pitchFamily="2" charset="2"/>
              <a:buChar char="ü"/>
            </a:pPr>
            <a:r>
              <a:rPr lang="en-GB" dirty="0" smtClean="0"/>
              <a:t>Helping your child </a:t>
            </a:r>
            <a:r>
              <a:rPr lang="en-GB" dirty="0"/>
              <a:t>to have the confidence </a:t>
            </a:r>
            <a:r>
              <a:rPr lang="en-GB" dirty="0" smtClean="0"/>
              <a:t>and skills to </a:t>
            </a:r>
            <a:r>
              <a:rPr lang="en-GB" dirty="0"/>
              <a:t>make new friendships. ( See later slide for ideas) </a:t>
            </a:r>
            <a:endParaRPr lang="en-GB" dirty="0" smtClean="0"/>
          </a:p>
          <a:p>
            <a:pPr>
              <a:buFont typeface="Wingdings" pitchFamily="2" charset="2"/>
              <a:buChar char="ü"/>
            </a:pPr>
            <a:r>
              <a:rPr lang="en-GB" dirty="0" smtClean="0"/>
              <a:t> Good communication between schools, staff and parents. (Sharing relevant information  - sharing your child’s profile including strengths and difficulties.)</a:t>
            </a:r>
          </a:p>
        </p:txBody>
      </p:sp>
      <p:sp>
        <p:nvSpPr>
          <p:cNvPr id="3" name="Title 2"/>
          <p:cNvSpPr>
            <a:spLocks noGrp="1"/>
          </p:cNvSpPr>
          <p:nvPr>
            <p:ph type="title"/>
          </p:nvPr>
        </p:nvSpPr>
        <p:spPr/>
        <p:txBody>
          <a:bodyPr>
            <a:normAutofit fontScale="90000"/>
          </a:bodyPr>
          <a:lstStyle/>
          <a:p>
            <a:r>
              <a:rPr lang="en-GB" dirty="0" smtClean="0"/>
              <a:t>Factors That Contribute to a Successful Transition for Pupils</a:t>
            </a:r>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48600" y="236538"/>
            <a:ext cx="609600" cy="609600"/>
          </a:xfrm>
          <a:prstGeom prst="rect">
            <a:avLst/>
          </a:prstGeom>
        </p:spPr>
      </p:pic>
    </p:spTree>
    <p:extLst>
      <p:ext uri="{BB962C8B-B14F-4D97-AF65-F5344CB8AC3E}">
        <p14:creationId xmlns:p14="http://schemas.microsoft.com/office/powerpoint/2010/main" val="2055767194"/>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5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148072"/>
          </a:xfrm>
        </p:spPr>
        <p:txBody>
          <a:bodyPr>
            <a:normAutofit fontScale="70000" lnSpcReduction="20000"/>
          </a:bodyPr>
          <a:lstStyle/>
          <a:p>
            <a:pPr marL="109728" indent="0" algn="ctr">
              <a:buNone/>
            </a:pPr>
            <a:r>
              <a:rPr lang="en-GB" dirty="0" smtClean="0"/>
              <a:t>When planning any transition for any pupils with additional needs it is really important to ensure that the key information is shared with the new setting. Remember the SEN Code of Practice states that teachers and schools need to be </a:t>
            </a:r>
            <a:r>
              <a:rPr lang="en-GB" i="1" dirty="0" smtClean="0"/>
              <a:t>making</a:t>
            </a:r>
            <a:r>
              <a:rPr lang="en-GB" dirty="0" smtClean="0"/>
              <a:t> </a:t>
            </a:r>
            <a:r>
              <a:rPr lang="en-GB" i="1" dirty="0" smtClean="0"/>
              <a:t>reasonable adjustments to support the needs of the individual. </a:t>
            </a:r>
          </a:p>
          <a:p>
            <a:pPr marL="109728" indent="0" algn="ctr">
              <a:buNone/>
            </a:pPr>
            <a:r>
              <a:rPr lang="en-GB" i="1" dirty="0">
                <a:solidFill>
                  <a:schemeClr val="bg2">
                    <a:lumMod val="25000"/>
                  </a:schemeClr>
                </a:solidFill>
              </a:rPr>
              <a:t>The Code says that ‘all teachers and support</a:t>
            </a:r>
          </a:p>
          <a:p>
            <a:pPr marL="109728" indent="0" algn="ctr">
              <a:buNone/>
            </a:pPr>
            <a:r>
              <a:rPr lang="en-GB" i="1" dirty="0">
                <a:solidFill>
                  <a:schemeClr val="bg2">
                    <a:lumMod val="25000"/>
                  </a:schemeClr>
                </a:solidFill>
              </a:rPr>
              <a:t>staff who work with the child should be made</a:t>
            </a:r>
          </a:p>
          <a:p>
            <a:pPr marL="109728" indent="0" algn="ctr">
              <a:buNone/>
            </a:pPr>
            <a:r>
              <a:rPr lang="en-GB" i="1" dirty="0">
                <a:solidFill>
                  <a:schemeClr val="bg2">
                    <a:lumMod val="25000"/>
                  </a:schemeClr>
                </a:solidFill>
              </a:rPr>
              <a:t>aware of their needs, the support provided and</a:t>
            </a:r>
          </a:p>
          <a:p>
            <a:pPr marL="109728" indent="0" algn="ctr">
              <a:buNone/>
            </a:pPr>
            <a:r>
              <a:rPr lang="en-GB" i="1" dirty="0">
                <a:solidFill>
                  <a:schemeClr val="bg2">
                    <a:lumMod val="25000"/>
                  </a:schemeClr>
                </a:solidFill>
              </a:rPr>
              <a:t>any teaching strategies or approaches that are</a:t>
            </a:r>
          </a:p>
          <a:p>
            <a:pPr marL="109728" indent="0" algn="ctr">
              <a:buNone/>
            </a:pPr>
            <a:r>
              <a:rPr lang="en-GB" i="1" dirty="0">
                <a:solidFill>
                  <a:schemeClr val="bg2">
                    <a:lumMod val="25000"/>
                  </a:schemeClr>
                </a:solidFill>
              </a:rPr>
              <a:t>required</a:t>
            </a:r>
            <a:r>
              <a:rPr lang="en-GB" i="1" dirty="0" smtClean="0">
                <a:solidFill>
                  <a:schemeClr val="bg2">
                    <a:lumMod val="25000"/>
                  </a:schemeClr>
                </a:solidFill>
              </a:rPr>
              <a:t>’.</a:t>
            </a:r>
          </a:p>
          <a:p>
            <a:pPr marL="109728" indent="0" algn="ctr">
              <a:buNone/>
            </a:pPr>
            <a:r>
              <a:rPr lang="en-GB" i="1" dirty="0" smtClean="0">
                <a:solidFill>
                  <a:srgbClr val="FF0000"/>
                </a:solidFill>
              </a:rPr>
              <a:t>If YOUR CHILD HAS ADDITIONAL NEEDS HAVE YOU DISCUSSED HOW THEY MIGHT BE SUPPORTED IN THEIR NEW SETTING?  HAS A TRANSITION MEETING BEEN ARRANGED ?</a:t>
            </a:r>
          </a:p>
          <a:p>
            <a:pPr marL="109728" indent="0">
              <a:buNone/>
            </a:pPr>
            <a:r>
              <a:rPr lang="en-GB" i="1" dirty="0" smtClean="0">
                <a:solidFill>
                  <a:srgbClr val="FF0000"/>
                </a:solidFill>
              </a:rPr>
              <a:t>The following might be discussed</a:t>
            </a:r>
          </a:p>
          <a:p>
            <a:r>
              <a:rPr lang="en-GB" sz="2600" dirty="0" smtClean="0"/>
              <a:t>What are the individuals strengths?</a:t>
            </a:r>
          </a:p>
          <a:p>
            <a:r>
              <a:rPr lang="en-GB" sz="2600" dirty="0" smtClean="0"/>
              <a:t>What do they need support with?</a:t>
            </a:r>
          </a:p>
          <a:p>
            <a:r>
              <a:rPr lang="en-GB" sz="2600" dirty="0" smtClean="0"/>
              <a:t>What strategies have been successful in primary school?</a:t>
            </a:r>
          </a:p>
          <a:p>
            <a:r>
              <a:rPr lang="en-GB" sz="2600" dirty="0" smtClean="0"/>
              <a:t>How might the support look in a secondary school?</a:t>
            </a:r>
          </a:p>
          <a:p>
            <a:pPr marL="109728" indent="0">
              <a:buNone/>
            </a:pPr>
            <a:endParaRPr lang="en-GB" sz="2600" b="1" dirty="0" smtClean="0"/>
          </a:p>
          <a:p>
            <a:endParaRPr lang="en-GB" dirty="0">
              <a:solidFill>
                <a:schemeClr val="accent2">
                  <a:lumMod val="75000"/>
                </a:schemeClr>
              </a:solidFill>
            </a:endParaRPr>
          </a:p>
        </p:txBody>
      </p:sp>
      <p:sp>
        <p:nvSpPr>
          <p:cNvPr id="3" name="Title 2"/>
          <p:cNvSpPr>
            <a:spLocks noGrp="1"/>
          </p:cNvSpPr>
          <p:nvPr>
            <p:ph type="title"/>
          </p:nvPr>
        </p:nvSpPr>
        <p:spPr/>
        <p:txBody>
          <a:bodyPr/>
          <a:lstStyle/>
          <a:p>
            <a:pPr algn="ctr"/>
            <a:r>
              <a:rPr lang="en-GB" i="1" dirty="0" smtClean="0"/>
              <a:t>Pupils With Additional  Needs</a:t>
            </a:r>
            <a:endParaRPr lang="en-GB" i="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01009440"/>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109728" indent="0" algn="ctr">
              <a:buNone/>
            </a:pPr>
            <a:r>
              <a:rPr lang="en-GB" sz="2000" b="1" i="1" dirty="0" smtClean="0">
                <a:solidFill>
                  <a:srgbClr val="FF0000"/>
                </a:solidFill>
              </a:rPr>
              <a:t>Parent</a:t>
            </a:r>
          </a:p>
          <a:p>
            <a:pPr marL="109728" indent="0" algn="ctr">
              <a:buNone/>
            </a:pPr>
            <a:r>
              <a:rPr lang="en-GB" sz="2000" b="1" i="1" dirty="0" smtClean="0">
                <a:solidFill>
                  <a:schemeClr val="bg2">
                    <a:lumMod val="25000"/>
                  </a:schemeClr>
                </a:solidFill>
              </a:rPr>
              <a:t>How do you talk to your child about transition? Do you share your worries or talk positively?</a:t>
            </a:r>
          </a:p>
          <a:p>
            <a:pPr marL="109728" indent="0" algn="ctr">
              <a:buNone/>
            </a:pPr>
            <a:r>
              <a:rPr lang="en-GB" sz="2000" b="1" i="1" dirty="0" smtClean="0">
                <a:solidFill>
                  <a:schemeClr val="bg2">
                    <a:lumMod val="25000"/>
                  </a:schemeClr>
                </a:solidFill>
              </a:rPr>
              <a:t>Are there any activities you do with your child to support them</a:t>
            </a:r>
          </a:p>
          <a:p>
            <a:pPr marL="109728" indent="0" algn="ctr">
              <a:buNone/>
            </a:pPr>
            <a:r>
              <a:rPr lang="en-GB" sz="2000" b="1" i="1" dirty="0" smtClean="0">
                <a:solidFill>
                  <a:schemeClr val="bg2">
                    <a:lumMod val="25000"/>
                  </a:schemeClr>
                </a:solidFill>
              </a:rPr>
              <a:t>( not to make them anxious</a:t>
            </a:r>
            <a:r>
              <a:rPr lang="en-GB" sz="2000" b="1" i="1" dirty="0">
                <a:solidFill>
                  <a:schemeClr val="bg2">
                    <a:lumMod val="25000"/>
                  </a:schemeClr>
                </a:solidFill>
              </a:rPr>
              <a:t>-</a:t>
            </a:r>
            <a:r>
              <a:rPr lang="en-GB" sz="2000" b="1" i="1" dirty="0" smtClean="0">
                <a:solidFill>
                  <a:schemeClr val="bg2">
                    <a:lumMod val="25000"/>
                  </a:schemeClr>
                </a:solidFill>
              </a:rPr>
              <a:t> perhaps ask them about what </a:t>
            </a:r>
            <a:r>
              <a:rPr lang="en-GB" sz="2000" b="1" i="1" dirty="0">
                <a:solidFill>
                  <a:schemeClr val="bg2">
                    <a:lumMod val="25000"/>
                  </a:schemeClr>
                </a:solidFill>
              </a:rPr>
              <a:t>t</a:t>
            </a:r>
            <a:r>
              <a:rPr lang="en-GB" sz="2000" b="1" i="1" dirty="0" smtClean="0">
                <a:solidFill>
                  <a:schemeClr val="bg2">
                    <a:lumMod val="25000"/>
                  </a:schemeClr>
                </a:solidFill>
              </a:rPr>
              <a:t>hey are looking forward to rather than what they might be worried about.)</a:t>
            </a:r>
          </a:p>
          <a:p>
            <a:pPr marL="109728" indent="0" algn="ctr">
              <a:buNone/>
            </a:pPr>
            <a:r>
              <a:rPr lang="en-GB" sz="2000" b="1" i="1" dirty="0">
                <a:solidFill>
                  <a:schemeClr val="accent1">
                    <a:lumMod val="75000"/>
                  </a:schemeClr>
                </a:solidFill>
              </a:rPr>
              <a:t>How do you share information about you child with school</a:t>
            </a:r>
            <a:r>
              <a:rPr lang="en-GB" sz="2000" b="1" i="1" dirty="0" smtClean="0">
                <a:solidFill>
                  <a:schemeClr val="accent1">
                    <a:lumMod val="75000"/>
                  </a:schemeClr>
                </a:solidFill>
              </a:rPr>
              <a:t>?</a:t>
            </a:r>
          </a:p>
          <a:p>
            <a:pPr marL="109728" indent="0" algn="ctr">
              <a:buNone/>
            </a:pPr>
            <a:r>
              <a:rPr lang="en-GB" sz="2000" b="1" i="1" dirty="0" smtClean="0">
                <a:solidFill>
                  <a:schemeClr val="accent1">
                    <a:lumMod val="75000"/>
                  </a:schemeClr>
                </a:solidFill>
              </a:rPr>
              <a:t>When your child asks about Secondary school – how do you </a:t>
            </a:r>
            <a:r>
              <a:rPr lang="en-GB" sz="2000" b="1" i="1" dirty="0" smtClean="0">
                <a:solidFill>
                  <a:schemeClr val="accent1">
                    <a:lumMod val="75000"/>
                  </a:schemeClr>
                </a:solidFill>
              </a:rPr>
              <a:t>respond?</a:t>
            </a:r>
            <a:endParaRPr lang="en-GB" sz="2000" b="1" i="1" dirty="0" smtClean="0">
              <a:solidFill>
                <a:schemeClr val="accent1">
                  <a:lumMod val="75000"/>
                </a:schemeClr>
              </a:solidFill>
            </a:endParaRPr>
          </a:p>
          <a:p>
            <a:pPr marL="109728" indent="0" algn="ctr">
              <a:buNone/>
            </a:pPr>
            <a:endParaRPr lang="en-GB" sz="2000" b="1" i="1" dirty="0" smtClean="0">
              <a:solidFill>
                <a:schemeClr val="accent1">
                  <a:lumMod val="75000"/>
                </a:schemeClr>
              </a:solidFill>
            </a:endParaRPr>
          </a:p>
          <a:p>
            <a:pPr marL="109728" indent="0" algn="ctr">
              <a:buNone/>
            </a:pPr>
            <a:r>
              <a:rPr lang="en-GB" sz="2000" b="1" i="1" dirty="0" smtClean="0">
                <a:solidFill>
                  <a:schemeClr val="bg2">
                    <a:lumMod val="25000"/>
                  </a:schemeClr>
                </a:solidFill>
              </a:rPr>
              <a:t>Think about the questions you ask about their school day presently? Can you reframe?</a:t>
            </a:r>
          </a:p>
          <a:p>
            <a:pPr marL="109728" indent="0" algn="ctr">
              <a:buNone/>
            </a:pPr>
            <a:r>
              <a:rPr lang="en-GB" sz="2000" b="1" i="1" dirty="0" smtClean="0">
                <a:solidFill>
                  <a:schemeClr val="bg2">
                    <a:lumMod val="25000"/>
                  </a:schemeClr>
                </a:solidFill>
              </a:rPr>
              <a:t>What was the funniest thing that happened today?</a:t>
            </a:r>
          </a:p>
          <a:p>
            <a:pPr marL="109728" indent="0" algn="ctr">
              <a:buNone/>
            </a:pPr>
            <a:r>
              <a:rPr lang="en-GB" sz="2000" b="1" i="1" dirty="0" smtClean="0">
                <a:solidFill>
                  <a:schemeClr val="bg2">
                    <a:lumMod val="25000"/>
                  </a:schemeClr>
                </a:solidFill>
              </a:rPr>
              <a:t>Tell me something new that happened today?</a:t>
            </a:r>
            <a:endParaRPr lang="en-GB" sz="2000" b="1" i="1" dirty="0">
              <a:solidFill>
                <a:schemeClr val="bg2">
                  <a:lumMod val="25000"/>
                </a:schemeClr>
              </a:solidFill>
            </a:endParaRPr>
          </a:p>
        </p:txBody>
      </p:sp>
      <p:sp>
        <p:nvSpPr>
          <p:cNvPr id="3" name="Title 2"/>
          <p:cNvSpPr>
            <a:spLocks noGrp="1"/>
          </p:cNvSpPr>
          <p:nvPr>
            <p:ph type="title"/>
          </p:nvPr>
        </p:nvSpPr>
        <p:spPr/>
        <p:txBody>
          <a:bodyPr>
            <a:normAutofit/>
          </a:bodyPr>
          <a:lstStyle/>
          <a:p>
            <a:r>
              <a:rPr lang="en-GB" b="0" i="1" dirty="0" smtClean="0"/>
              <a:t>POSITIVITY  AND MODELLING</a:t>
            </a:r>
            <a:endParaRPr lang="en-GB" b="0" i="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871728"/>
            <a:ext cx="609600" cy="609600"/>
          </a:xfrm>
          <a:prstGeom prst="rect">
            <a:avLst/>
          </a:prstGeom>
        </p:spPr>
      </p:pic>
    </p:spTree>
    <p:extLst>
      <p:ext uri="{BB962C8B-B14F-4D97-AF65-F5344CB8AC3E}">
        <p14:creationId xmlns:p14="http://schemas.microsoft.com/office/powerpoint/2010/main" val="26314442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0"/>
                                        <p:tgtEl>
                                          <p:spTgt spid="2">
                                            <p:txEl>
                                              <p:pRg st="7" end="7"/>
                                            </p:txEl>
                                          </p:spTgt>
                                        </p:tgtEl>
                                      </p:cBhvr>
                                    </p:animEffect>
                                    <p:anim calcmode="lin" valueType="num">
                                      <p:cBhvr>
                                        <p:cTn id="5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8" end="8"/>
                                            </p:txEl>
                                          </p:spTgt>
                                        </p:tgtEl>
                                        <p:attrNameLst>
                                          <p:attrName>style.visibility</p:attrName>
                                        </p:attrNameLst>
                                      </p:cBhvr>
                                      <p:to>
                                        <p:strVal val="visible"/>
                                      </p:to>
                                    </p:set>
                                    <p:animEffect transition="in" filter="fade">
                                      <p:cBhvr>
                                        <p:cTn id="56" dur="1000"/>
                                        <p:tgtEl>
                                          <p:spTgt spid="2">
                                            <p:txEl>
                                              <p:pRg st="8" end="8"/>
                                            </p:txEl>
                                          </p:spTgt>
                                        </p:tgtEl>
                                      </p:cBhvr>
                                    </p:animEffect>
                                    <p:anim calcmode="lin" valueType="num">
                                      <p:cBhvr>
                                        <p:cTn id="57"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Effect transition="in" filter="fade">
                                      <p:cBhvr>
                                        <p:cTn id="63" dur="1000"/>
                                        <p:tgtEl>
                                          <p:spTgt spid="2">
                                            <p:txEl>
                                              <p:pRg st="9" end="9"/>
                                            </p:txEl>
                                          </p:spTgt>
                                        </p:tgtEl>
                                      </p:cBhvr>
                                    </p:animEffect>
                                    <p:anim calcmode="lin" valueType="num">
                                      <p:cBhvr>
                                        <p:cTn id="6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4"/>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36310" fill="hold"/>
                                        <p:tgtEl>
                                          <p:spTgt spid="4"/>
                                        </p:tgtEl>
                                      </p:cBhvr>
                                    </p:cmd>
                                  </p:childTnLst>
                                </p:cTn>
                              </p:par>
                            </p:childTnLst>
                          </p:cTn>
                        </p:par>
                      </p:childTnLst>
                    </p:cTn>
                  </p:par>
                </p:childTnLst>
              </p:cTn>
              <p:nextCondLst>
                <p:cond evt="onClick" delay="0">
                  <p:tgtEl>
                    <p:spTgt spid="4"/>
                  </p:tgtEl>
                </p:cond>
              </p:nextCondLst>
            </p:seq>
            <p:audio>
              <p:cMediaNode vol="80000">
                <p:cTn id="71" fill="hold" display="0">
                  <p:stCondLst>
                    <p:cond delay="indefinite"/>
                  </p:stCondLst>
                  <p:endCondLst>
                    <p:cond evt="onStopAudio" delay="0">
                      <p:tgtEl>
                        <p:sldTgt/>
                      </p:tgtEl>
                    </p:cond>
                  </p:endCondLst>
                </p:cTn>
                <p:tgtEl>
                  <p:spTgt spid="4"/>
                </p:tgtEl>
              </p:cMediaNode>
            </p:audio>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109728" indent="0">
              <a:buNone/>
            </a:pPr>
            <a:r>
              <a:rPr lang="en-GB" dirty="0" smtClean="0">
                <a:solidFill>
                  <a:schemeClr val="accent5">
                    <a:lumMod val="60000"/>
                    <a:lumOff val="40000"/>
                  </a:schemeClr>
                </a:solidFill>
              </a:rPr>
              <a:t>Books / photos about starting school/ new class etc. </a:t>
            </a:r>
          </a:p>
          <a:p>
            <a:pPr marL="109728" indent="0">
              <a:buNone/>
            </a:pPr>
            <a:r>
              <a:rPr lang="en-GB" dirty="0" smtClean="0">
                <a:solidFill>
                  <a:schemeClr val="accent5">
                    <a:lumMod val="60000"/>
                    <a:lumOff val="40000"/>
                  </a:schemeClr>
                </a:solidFill>
              </a:rPr>
              <a:t>Uniform  (let your child try it on and time how long it takes)</a:t>
            </a:r>
          </a:p>
          <a:p>
            <a:pPr marL="109728" indent="0">
              <a:buNone/>
            </a:pPr>
            <a:r>
              <a:rPr lang="en-GB" dirty="0" smtClean="0">
                <a:solidFill>
                  <a:schemeClr val="accent5">
                    <a:lumMod val="60000"/>
                    <a:lumOff val="40000"/>
                  </a:schemeClr>
                </a:solidFill>
              </a:rPr>
              <a:t>Packing their bag ( what do they need?)</a:t>
            </a:r>
          </a:p>
          <a:p>
            <a:pPr marL="109728" indent="0">
              <a:buNone/>
            </a:pPr>
            <a:r>
              <a:rPr lang="en-GB" dirty="0" smtClean="0">
                <a:solidFill>
                  <a:schemeClr val="accent5">
                    <a:lumMod val="60000"/>
                    <a:lumOff val="40000"/>
                  </a:schemeClr>
                </a:solidFill>
              </a:rPr>
              <a:t>Lunchtimes/ food – does your child have any dietary needs</a:t>
            </a:r>
          </a:p>
          <a:p>
            <a:pPr marL="109728" indent="0">
              <a:buNone/>
            </a:pPr>
            <a:r>
              <a:rPr lang="en-GB" dirty="0" smtClean="0">
                <a:solidFill>
                  <a:schemeClr val="accent5">
                    <a:lumMod val="60000"/>
                    <a:lumOff val="40000"/>
                  </a:schemeClr>
                </a:solidFill>
              </a:rPr>
              <a:t>Travel Arrangements? ( Route and timings) </a:t>
            </a:r>
          </a:p>
          <a:p>
            <a:pPr marL="109728" indent="0">
              <a:buNone/>
            </a:pPr>
            <a:r>
              <a:rPr lang="en-GB" dirty="0" smtClean="0">
                <a:solidFill>
                  <a:schemeClr val="accent5">
                    <a:lumMod val="60000"/>
                    <a:lumOff val="40000"/>
                  </a:schemeClr>
                </a:solidFill>
              </a:rPr>
              <a:t>Profiles ( ask your child what they are good at / might need help with)</a:t>
            </a:r>
          </a:p>
          <a:p>
            <a:pPr marL="109728" indent="0">
              <a:buNone/>
            </a:pPr>
            <a:r>
              <a:rPr lang="en-GB" dirty="0" smtClean="0">
                <a:solidFill>
                  <a:schemeClr val="accent5">
                    <a:lumMod val="60000"/>
                    <a:lumOff val="40000"/>
                  </a:schemeClr>
                </a:solidFill>
              </a:rPr>
              <a:t>How do you share information ?</a:t>
            </a:r>
          </a:p>
          <a:p>
            <a:pPr marL="109728" indent="0" algn="ctr">
              <a:buNone/>
            </a:pPr>
            <a:endParaRPr lang="en-GB" dirty="0"/>
          </a:p>
          <a:p>
            <a:pPr marL="109728" indent="0" algn="ctr">
              <a:buNone/>
            </a:pPr>
            <a:r>
              <a:rPr lang="en-GB" dirty="0" smtClean="0">
                <a:solidFill>
                  <a:srgbClr val="FF0000"/>
                </a:solidFill>
              </a:rPr>
              <a:t>ARE YOU BEING POSITIVE?</a:t>
            </a:r>
          </a:p>
          <a:p>
            <a:pPr marL="109728" indent="0" algn="ctr">
              <a:buNone/>
            </a:pPr>
            <a:r>
              <a:rPr lang="en-GB" dirty="0" smtClean="0">
                <a:solidFill>
                  <a:srgbClr val="FF0000"/>
                </a:solidFill>
              </a:rPr>
              <a:t>WHAT ARE THE INDIVIDUAL’S STRENGTHS?</a:t>
            </a:r>
          </a:p>
          <a:p>
            <a:pPr marL="109728" indent="0">
              <a:buNone/>
            </a:pPr>
            <a:endParaRPr lang="en-GB" dirty="0"/>
          </a:p>
        </p:txBody>
      </p:sp>
      <p:sp>
        <p:nvSpPr>
          <p:cNvPr id="3" name="Title 2"/>
          <p:cNvSpPr>
            <a:spLocks noGrp="1"/>
          </p:cNvSpPr>
          <p:nvPr>
            <p:ph type="title"/>
          </p:nvPr>
        </p:nvSpPr>
        <p:spPr/>
        <p:txBody>
          <a:bodyPr/>
          <a:lstStyle/>
          <a:p>
            <a:pPr algn="ctr"/>
            <a:r>
              <a:rPr lang="en-GB" dirty="0" smtClean="0">
                <a:solidFill>
                  <a:schemeClr val="accent5">
                    <a:lumMod val="60000"/>
                    <a:lumOff val="40000"/>
                  </a:schemeClr>
                </a:solidFill>
              </a:rPr>
              <a:t>Consider the Following</a:t>
            </a:r>
            <a:endParaRPr lang="en-GB" dirty="0">
              <a:solidFill>
                <a:schemeClr val="accent5">
                  <a:lumMod val="60000"/>
                  <a:lumOff val="40000"/>
                </a:schemeClr>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4800" y="210948"/>
            <a:ext cx="609600" cy="609600"/>
          </a:xfrm>
          <a:prstGeom prst="rect">
            <a:avLst/>
          </a:prstGeom>
        </p:spPr>
      </p:pic>
    </p:spTree>
    <p:extLst>
      <p:ext uri="{BB962C8B-B14F-4D97-AF65-F5344CB8AC3E}">
        <p14:creationId xmlns:p14="http://schemas.microsoft.com/office/powerpoint/2010/main" val="1779969596"/>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a:buFont typeface="Wingdings" pitchFamily="2" charset="2"/>
              <a:buChar char="v"/>
            </a:pPr>
            <a:r>
              <a:rPr lang="en-GB" sz="2400" dirty="0" smtClean="0">
                <a:solidFill>
                  <a:schemeClr val="accent5">
                    <a:lumMod val="60000"/>
                    <a:lumOff val="40000"/>
                  </a:schemeClr>
                </a:solidFill>
              </a:rPr>
              <a:t>Have you planned in advance for familiarisation visits/ perhaps this can be done remotely?</a:t>
            </a:r>
          </a:p>
          <a:p>
            <a:pPr>
              <a:buFont typeface="Wingdings" pitchFamily="2" charset="2"/>
              <a:buChar char="v"/>
            </a:pPr>
            <a:r>
              <a:rPr lang="en-GB" sz="2400" dirty="0" smtClean="0">
                <a:solidFill>
                  <a:schemeClr val="accent5">
                    <a:lumMod val="60000"/>
                    <a:lumOff val="40000"/>
                  </a:schemeClr>
                </a:solidFill>
              </a:rPr>
              <a:t>Do you know what motivates / interests the </a:t>
            </a:r>
            <a:r>
              <a:rPr lang="en-GB" sz="2400" dirty="0" smtClean="0">
                <a:solidFill>
                  <a:schemeClr val="accent5">
                    <a:lumMod val="60000"/>
                    <a:lumOff val="40000"/>
                  </a:schemeClr>
                </a:solidFill>
              </a:rPr>
              <a:t>individual?</a:t>
            </a:r>
            <a:endParaRPr lang="en-GB" sz="2400" dirty="0" smtClean="0">
              <a:solidFill>
                <a:schemeClr val="accent5">
                  <a:lumMod val="60000"/>
                  <a:lumOff val="40000"/>
                </a:schemeClr>
              </a:solidFill>
            </a:endParaRPr>
          </a:p>
          <a:p>
            <a:pPr>
              <a:buFont typeface="Wingdings" pitchFamily="2" charset="2"/>
              <a:buChar char="v"/>
            </a:pPr>
            <a:r>
              <a:rPr lang="en-GB" sz="2400" dirty="0" smtClean="0">
                <a:solidFill>
                  <a:schemeClr val="accent5">
                    <a:lumMod val="60000"/>
                    <a:lumOff val="40000"/>
                  </a:schemeClr>
                </a:solidFill>
              </a:rPr>
              <a:t>How best does the individual communicate?</a:t>
            </a:r>
          </a:p>
          <a:p>
            <a:pPr>
              <a:buFont typeface="Wingdings" pitchFamily="2" charset="2"/>
              <a:buChar char="v"/>
            </a:pPr>
            <a:r>
              <a:rPr lang="en-GB" sz="2400" dirty="0" smtClean="0">
                <a:solidFill>
                  <a:schemeClr val="accent5">
                    <a:lumMod val="60000"/>
                    <a:lumOff val="40000"/>
                  </a:schemeClr>
                </a:solidFill>
              </a:rPr>
              <a:t>Are there any sensory issues that may need to be addressed in the new environment ?</a:t>
            </a:r>
          </a:p>
          <a:p>
            <a:pPr>
              <a:buFont typeface="Wingdings" pitchFamily="2" charset="2"/>
              <a:buChar char="v"/>
            </a:pPr>
            <a:r>
              <a:rPr lang="en-GB" sz="2400" dirty="0" smtClean="0">
                <a:solidFill>
                  <a:schemeClr val="accent5">
                    <a:lumMod val="60000"/>
                    <a:lumOff val="40000"/>
                  </a:schemeClr>
                </a:solidFill>
              </a:rPr>
              <a:t>Are there opportunities within their new setting to teach the unwritten social rules/ </a:t>
            </a:r>
            <a:r>
              <a:rPr lang="en-GB" sz="2400" smtClean="0">
                <a:solidFill>
                  <a:schemeClr val="accent5">
                    <a:lumMod val="60000"/>
                    <a:lumOff val="40000"/>
                  </a:schemeClr>
                </a:solidFill>
              </a:rPr>
              <a:t>general </a:t>
            </a:r>
            <a:r>
              <a:rPr lang="en-GB" sz="2400" smtClean="0">
                <a:solidFill>
                  <a:schemeClr val="accent5">
                    <a:lumMod val="60000"/>
                    <a:lumOff val="40000"/>
                  </a:schemeClr>
                </a:solidFill>
              </a:rPr>
              <a:t>rules?</a:t>
            </a:r>
            <a:endParaRPr lang="en-GB" sz="2400" dirty="0" smtClean="0">
              <a:solidFill>
                <a:schemeClr val="accent5">
                  <a:lumMod val="60000"/>
                  <a:lumOff val="40000"/>
                </a:schemeClr>
              </a:solidFill>
            </a:endParaRPr>
          </a:p>
          <a:p>
            <a:pPr>
              <a:buFont typeface="Wingdings" pitchFamily="2" charset="2"/>
              <a:buChar char="v"/>
            </a:pPr>
            <a:r>
              <a:rPr lang="en-GB" sz="2400" dirty="0" smtClean="0">
                <a:solidFill>
                  <a:schemeClr val="accent5">
                    <a:lumMod val="60000"/>
                    <a:lumOff val="40000"/>
                  </a:schemeClr>
                </a:solidFill>
              </a:rPr>
              <a:t>Are there arrangements needed for lunchtimes/ break times?</a:t>
            </a:r>
          </a:p>
          <a:p>
            <a:pPr>
              <a:buFont typeface="Wingdings" pitchFamily="2" charset="2"/>
              <a:buChar char="v"/>
            </a:pPr>
            <a:r>
              <a:rPr lang="en-GB" sz="2400" dirty="0" smtClean="0">
                <a:solidFill>
                  <a:schemeClr val="accent5">
                    <a:lumMod val="60000"/>
                    <a:lumOff val="40000"/>
                  </a:schemeClr>
                </a:solidFill>
              </a:rPr>
              <a:t>Are you communicating with the “best suited” person in school?</a:t>
            </a:r>
          </a:p>
          <a:p>
            <a:pPr>
              <a:buFont typeface="Wingdings" pitchFamily="2" charset="2"/>
              <a:buChar char="v"/>
            </a:pPr>
            <a:r>
              <a:rPr lang="en-GB" sz="2400" dirty="0" smtClean="0">
                <a:solidFill>
                  <a:schemeClr val="accent5">
                    <a:lumMod val="60000"/>
                    <a:lumOff val="40000"/>
                  </a:schemeClr>
                </a:solidFill>
              </a:rPr>
              <a:t>Have you had an opportunity to talk with the new SENCO?</a:t>
            </a:r>
          </a:p>
          <a:p>
            <a:pPr>
              <a:buFont typeface="Wingdings" pitchFamily="2" charset="2"/>
              <a:buChar char="v"/>
            </a:pPr>
            <a:r>
              <a:rPr lang="en-GB" sz="2400" dirty="0" smtClean="0">
                <a:solidFill>
                  <a:schemeClr val="accent5">
                    <a:lumMod val="60000"/>
                    <a:lumOff val="40000"/>
                  </a:schemeClr>
                </a:solidFill>
              </a:rPr>
              <a:t>Do you know what type of support is available for your child?</a:t>
            </a:r>
            <a:endParaRPr lang="en-GB" dirty="0">
              <a:solidFill>
                <a:schemeClr val="accent5">
                  <a:lumMod val="60000"/>
                  <a:lumOff val="40000"/>
                </a:schemeClr>
              </a:solidFill>
            </a:endParaRPr>
          </a:p>
        </p:txBody>
      </p:sp>
      <p:sp>
        <p:nvSpPr>
          <p:cNvPr id="3" name="Title 2"/>
          <p:cNvSpPr>
            <a:spLocks noGrp="1"/>
          </p:cNvSpPr>
          <p:nvPr>
            <p:ph type="title"/>
          </p:nvPr>
        </p:nvSpPr>
        <p:spPr/>
        <p:txBody>
          <a:bodyPr>
            <a:normAutofit fontScale="90000"/>
          </a:bodyPr>
          <a:lstStyle/>
          <a:p>
            <a:pPr algn="ctr"/>
            <a:r>
              <a:rPr lang="en-GB" dirty="0" smtClean="0">
                <a:solidFill>
                  <a:schemeClr val="accent5">
                    <a:lumMod val="60000"/>
                    <a:lumOff val="40000"/>
                  </a:schemeClr>
                </a:solidFill>
              </a:rPr>
              <a:t>Some Points to Consider For the Pupil with Additional Needs?</a:t>
            </a:r>
            <a:endParaRPr lang="en-GB" dirty="0">
              <a:solidFill>
                <a:schemeClr val="accent5">
                  <a:lumMod val="60000"/>
                  <a:lumOff val="40000"/>
                </a:schemeClr>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5766181"/>
            <a:ext cx="609600" cy="609600"/>
          </a:xfrm>
          <a:prstGeom prst="rect">
            <a:avLst/>
          </a:prstGeom>
        </p:spPr>
      </p:pic>
    </p:spTree>
    <p:extLst>
      <p:ext uri="{BB962C8B-B14F-4D97-AF65-F5344CB8AC3E}">
        <p14:creationId xmlns:p14="http://schemas.microsoft.com/office/powerpoint/2010/main" val="2909923106"/>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solidFill>
                  <a:schemeClr val="accent5">
                    <a:lumMod val="60000"/>
                    <a:lumOff val="40000"/>
                  </a:schemeClr>
                </a:solidFill>
              </a:rPr>
              <a:t>Parents play and important role in developing their child’s resilience and emotional well-being </a:t>
            </a:r>
            <a:r>
              <a:rPr lang="en-GB" dirty="0" smtClean="0">
                <a:solidFill>
                  <a:schemeClr val="accent5">
                    <a:lumMod val="60000"/>
                    <a:lumOff val="40000"/>
                  </a:schemeClr>
                </a:solidFill>
              </a:rPr>
              <a:t>especially around times of change and transition . </a:t>
            </a:r>
            <a:endParaRPr lang="en-GB" dirty="0">
              <a:solidFill>
                <a:schemeClr val="accent5">
                  <a:lumMod val="60000"/>
                  <a:lumOff val="40000"/>
                </a:schemeClr>
              </a:solidFill>
            </a:endParaRPr>
          </a:p>
          <a:p>
            <a:r>
              <a:rPr lang="en-GB" dirty="0" smtClean="0">
                <a:solidFill>
                  <a:schemeClr val="accent5">
                    <a:lumMod val="60000"/>
                    <a:lumOff val="40000"/>
                  </a:schemeClr>
                </a:solidFill>
              </a:rPr>
              <a:t>Remember children </a:t>
            </a:r>
            <a:r>
              <a:rPr lang="en-GB" dirty="0">
                <a:solidFill>
                  <a:schemeClr val="accent5">
                    <a:lumMod val="60000"/>
                    <a:lumOff val="40000"/>
                  </a:schemeClr>
                </a:solidFill>
              </a:rPr>
              <a:t>learn from watching how their parents cope with stress and are receptive towards the emotions of others</a:t>
            </a:r>
            <a:r>
              <a:rPr lang="en-GB" dirty="0" smtClean="0">
                <a:solidFill>
                  <a:schemeClr val="accent5">
                    <a:lumMod val="60000"/>
                    <a:lumOff val="40000"/>
                  </a:schemeClr>
                </a:solidFill>
              </a:rPr>
              <a:t>.</a:t>
            </a:r>
          </a:p>
          <a:p>
            <a:r>
              <a:rPr lang="en-GB" dirty="0" smtClean="0">
                <a:solidFill>
                  <a:schemeClr val="accent5">
                    <a:lumMod val="60000"/>
                    <a:lumOff val="40000"/>
                  </a:schemeClr>
                </a:solidFill>
              </a:rPr>
              <a:t> </a:t>
            </a:r>
            <a:r>
              <a:rPr lang="en-GB" dirty="0">
                <a:solidFill>
                  <a:schemeClr val="accent5">
                    <a:lumMod val="60000"/>
                    <a:lumOff val="40000"/>
                  </a:schemeClr>
                </a:solidFill>
              </a:rPr>
              <a:t>Try and focus on the positives</a:t>
            </a:r>
          </a:p>
          <a:p>
            <a:endParaRPr lang="en-GB" dirty="0" smtClean="0"/>
          </a:p>
          <a:p>
            <a:endParaRPr lang="en-GB" dirty="0"/>
          </a:p>
        </p:txBody>
      </p:sp>
      <p:sp>
        <p:nvSpPr>
          <p:cNvPr id="3" name="Title 2"/>
          <p:cNvSpPr>
            <a:spLocks noGrp="1"/>
          </p:cNvSpPr>
          <p:nvPr>
            <p:ph type="title"/>
          </p:nvPr>
        </p:nvSpPr>
        <p:spPr/>
        <p:txBody>
          <a:bodyPr/>
          <a:lstStyle/>
          <a:p>
            <a:r>
              <a:rPr lang="en-GB" dirty="0" smtClean="0">
                <a:solidFill>
                  <a:schemeClr val="accent5">
                    <a:lumMod val="60000"/>
                    <a:lumOff val="40000"/>
                  </a:schemeClr>
                </a:solidFill>
              </a:rPr>
              <a:t>RESILIENCE </a:t>
            </a:r>
            <a:endParaRPr lang="en-GB" dirty="0">
              <a:solidFill>
                <a:schemeClr val="accent5">
                  <a:lumMod val="60000"/>
                  <a:lumOff val="40000"/>
                </a:schemeClr>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48600" y="180468"/>
            <a:ext cx="609600" cy="609600"/>
          </a:xfrm>
          <a:prstGeom prst="rect">
            <a:avLst/>
          </a:prstGeom>
        </p:spPr>
      </p:pic>
    </p:spTree>
    <p:extLst>
      <p:ext uri="{BB962C8B-B14F-4D97-AF65-F5344CB8AC3E}">
        <p14:creationId xmlns:p14="http://schemas.microsoft.com/office/powerpoint/2010/main" val="2609818748"/>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564</TotalTime>
  <Words>1370</Words>
  <Application>Microsoft Office PowerPoint</Application>
  <PresentationFormat>On-screen Show (4:3)</PresentationFormat>
  <Paragraphs>116</Paragraphs>
  <Slides>13</Slides>
  <Notes>3</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Calibri</vt:lpstr>
      <vt:lpstr>Lucida Sans Unicode</vt:lpstr>
      <vt:lpstr>Tahoma</vt:lpstr>
      <vt:lpstr>Verdana</vt:lpstr>
      <vt:lpstr>Wingdings</vt:lpstr>
      <vt:lpstr>Wingdings 2</vt:lpstr>
      <vt:lpstr>Wingdings 3</vt:lpstr>
      <vt:lpstr>Concourse</vt:lpstr>
      <vt:lpstr>Transition To Secondary </vt:lpstr>
      <vt:lpstr>Transition Planning</vt:lpstr>
      <vt:lpstr>Why Support Transition</vt:lpstr>
      <vt:lpstr>Factors That Contribute to a Successful Transition for Pupils</vt:lpstr>
      <vt:lpstr>Pupils With Additional  Needs</vt:lpstr>
      <vt:lpstr>POSITIVITY  AND MODELLING</vt:lpstr>
      <vt:lpstr>Consider the Following</vt:lpstr>
      <vt:lpstr>Some Points to Consider For the Pupil with Additional Needs?</vt:lpstr>
      <vt:lpstr>RESILIENCE </vt:lpstr>
      <vt:lpstr>A Guide to Making Friends</vt:lpstr>
      <vt:lpstr>Homework</vt:lpstr>
      <vt:lpstr>SOCIAL STORY SUPPORT </vt:lpstr>
      <vt:lpstr>Have  a go !</vt:lpstr>
    </vt:vector>
  </TitlesOfParts>
  <Company>Foxwood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dc:title>
  <dc:creator>morag.hards</dc:creator>
  <cp:lastModifiedBy>M HARDS</cp:lastModifiedBy>
  <cp:revision>67</cp:revision>
  <cp:lastPrinted>2019-03-14T13:07:32Z</cp:lastPrinted>
  <dcterms:created xsi:type="dcterms:W3CDTF">2009-04-21T12:55:57Z</dcterms:created>
  <dcterms:modified xsi:type="dcterms:W3CDTF">2020-05-21T13:29:19Z</dcterms:modified>
</cp:coreProperties>
</file>